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slideLayout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slideUpdateInfo/slideUpdateInfo1.xml" ContentType="application/vnd.openxmlformats-officedocument.presentationml.slideUpdateInfo+xml"/>
  <Override PartName="/ppt/notesSlides/notesSlide7.xml" ContentType="application/vnd.openxmlformats-officedocument.presentationml.notesSlide+xml"/>
  <Override PartName="/ppt/slideUpdateInfo/slideUpdateInfo2.xml" ContentType="application/vnd.openxmlformats-officedocument.presentationml.slideUpdateInfo+xml"/>
  <Override PartName="/ppt/notesSlides/notesSlide8.xml" ContentType="application/vnd.openxmlformats-officedocument.presentationml.notesSlide+xml"/>
  <Override PartName="/ppt/slideUpdateInfo/slideUpdateInfo3.xml" ContentType="application/vnd.openxmlformats-officedocument.presentationml.slideUpdateInfo+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67" r:id="rId3"/>
    <p:sldMasterId id="2147483669" r:id="rId4"/>
    <p:sldMasterId id="2147483670" r:id="rId5"/>
    <p:sldMasterId id="2147483672" r:id="rId6"/>
    <p:sldMasterId id="2147483674" r:id="rId7"/>
  </p:sldMasterIdLst>
  <p:notesMasterIdLst>
    <p:notesMasterId r:id="rId44"/>
  </p:notesMasterIdLst>
  <p:handoutMasterIdLst>
    <p:handoutMasterId r:id="rId45"/>
  </p:handoutMasterIdLst>
  <p:sldIdLst>
    <p:sldId id="256" r:id="rId8"/>
    <p:sldId id="327" r:id="rId9"/>
    <p:sldId id="328" r:id="rId10"/>
    <p:sldId id="329" r:id="rId11"/>
    <p:sldId id="330" r:id="rId12"/>
    <p:sldId id="331" r:id="rId13"/>
    <p:sldId id="332" r:id="rId14"/>
    <p:sldId id="333" r:id="rId15"/>
    <p:sldId id="276" r:id="rId16"/>
    <p:sldId id="318" r:id="rId17"/>
    <p:sldId id="279" r:id="rId18"/>
    <p:sldId id="319" r:id="rId19"/>
    <p:sldId id="315" r:id="rId20"/>
    <p:sldId id="285" r:id="rId21"/>
    <p:sldId id="322" r:id="rId22"/>
    <p:sldId id="288" r:id="rId23"/>
    <p:sldId id="323" r:id="rId24"/>
    <p:sldId id="324" r:id="rId25"/>
    <p:sldId id="314" r:id="rId26"/>
    <p:sldId id="283" r:id="rId27"/>
    <p:sldId id="317" r:id="rId28"/>
    <p:sldId id="320" r:id="rId29"/>
    <p:sldId id="309" r:id="rId30"/>
    <p:sldId id="294" r:id="rId31"/>
    <p:sldId id="295" r:id="rId32"/>
    <p:sldId id="296" r:id="rId33"/>
    <p:sldId id="302" r:id="rId34"/>
    <p:sldId id="325" r:id="rId35"/>
    <p:sldId id="326" r:id="rId36"/>
    <p:sldId id="311" r:id="rId37"/>
    <p:sldId id="312" r:id="rId38"/>
    <p:sldId id="313" r:id="rId39"/>
    <p:sldId id="334" r:id="rId40"/>
    <p:sldId id="321" r:id="rId41"/>
    <p:sldId id="307" r:id="rId42"/>
    <p:sldId id="308"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6DAD"/>
    <a:srgbClr val="0D78C9"/>
    <a:srgbClr val="024C84"/>
    <a:srgbClr val="993200"/>
    <a:srgbClr val="4D4E44"/>
    <a:srgbClr val="176338"/>
    <a:srgbClr val="0F5D3F"/>
    <a:srgbClr val="ABC8D1"/>
    <a:srgbClr val="1B3049"/>
    <a:srgbClr val="5D3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9" autoAdjust="0"/>
    <p:restoredTop sz="94660"/>
  </p:normalViewPr>
  <p:slideViewPr>
    <p:cSldViewPr>
      <p:cViewPr varScale="1">
        <p:scale>
          <a:sx n="75" d="100"/>
          <a:sy n="75" d="100"/>
        </p:scale>
        <p:origin x="54" y="6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95" d="100"/>
          <a:sy n="95" d="100"/>
        </p:scale>
        <p:origin x="-29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theme" Target="theme/theme1.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6/17/2015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4197370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6/17/2015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3734619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6"/>
          <p:cNvSpPr>
            <a:spLocks noGrp="1" noChangeArrowheads="1"/>
          </p:cNvSpPr>
          <p:nvPr>
            <p:ph type="ftr" sz="quarter" idx="4"/>
          </p:nvPr>
        </p:nvSpPr>
        <p:spPr>
          <a:noFill/>
        </p:spPr>
        <p:txBody>
          <a:bodyPr/>
          <a:lstStyle/>
          <a:p>
            <a:r>
              <a:rPr lang="en-US" smtClean="0"/>
              <a:t>The MathWorks</a:t>
            </a:r>
          </a:p>
        </p:txBody>
      </p:sp>
      <p:sp>
        <p:nvSpPr>
          <p:cNvPr id="24579" name="Rectangle 7"/>
          <p:cNvSpPr>
            <a:spLocks noGrp="1" noChangeArrowheads="1"/>
          </p:cNvSpPr>
          <p:nvPr>
            <p:ph type="sldNum" sz="quarter" idx="5"/>
          </p:nvPr>
        </p:nvSpPr>
        <p:spPr>
          <a:noFill/>
        </p:spPr>
        <p:txBody>
          <a:bodyPr/>
          <a:lstStyle/>
          <a:p>
            <a:fld id="{75C370B0-83D1-48A7-9E7C-F187C0E67CB4}" type="slidenum">
              <a:rPr lang="en-US" smtClean="0"/>
              <a:pPr/>
              <a:t>2</a:t>
            </a:fld>
            <a:endParaRPr lang="en-US" smtClean="0"/>
          </a:p>
        </p:txBody>
      </p:sp>
      <p:sp>
        <p:nvSpPr>
          <p:cNvPr id="24580" name="Rectangle 2"/>
          <p:cNvSpPr>
            <a:spLocks noGrp="1" noRot="1" noChangeAspect="1" noChangeArrowheads="1" noTextEdit="1"/>
          </p:cNvSpPr>
          <p:nvPr>
            <p:ph type="sldImg"/>
          </p:nvPr>
        </p:nvSpPr>
        <p:spPr>
          <a:xfrm>
            <a:off x="1146175" y="687388"/>
            <a:ext cx="4567238" cy="3425825"/>
          </a:xfrm>
          <a:ln/>
        </p:spPr>
      </p:sp>
      <p:sp>
        <p:nvSpPr>
          <p:cNvPr id="24581" name="Rectangle 3"/>
          <p:cNvSpPr>
            <a:spLocks noGrp="1" noChangeArrowheads="1"/>
          </p:cNvSpPr>
          <p:nvPr>
            <p:ph type="body" idx="1"/>
          </p:nvPr>
        </p:nvSpPr>
        <p:spPr>
          <a:xfrm>
            <a:off x="914400" y="4343400"/>
            <a:ext cx="5029200" cy="4114800"/>
          </a:xfrm>
          <a:noFill/>
          <a:ln/>
        </p:spPr>
        <p:txBody>
          <a:bodyPr/>
          <a:lstStyle/>
          <a:p>
            <a:pPr eaLnBrk="1" hangingPunct="1"/>
            <a:endParaRPr lang="en-US" smtClean="0"/>
          </a:p>
        </p:txBody>
      </p:sp>
    </p:spTree>
    <p:extLst>
      <p:ext uri="{BB962C8B-B14F-4D97-AF65-F5344CB8AC3E}">
        <p14:creationId xmlns:p14="http://schemas.microsoft.com/office/powerpoint/2010/main" val="1450121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177591" indent="-177591" defTabSz="931706" eaLnBrk="0" hangingPunct="0">
              <a:lnSpc>
                <a:spcPct val="80000"/>
              </a:lnSpc>
              <a:defRPr/>
            </a:pPr>
            <a:r>
              <a:rPr lang="en-US" altLang="ja-JP" sz="500" dirty="0"/>
              <a:t>Let’s look at a simplified representation of a traditional development to understand why it is difficult to find errors early in designing multi-domain systems. </a:t>
            </a:r>
          </a:p>
          <a:p>
            <a:pPr marL="174695" indent="-174695">
              <a:lnSpc>
                <a:spcPct val="80000"/>
              </a:lnSpc>
            </a:pPr>
            <a:endParaRPr lang="en-US" altLang="ja-JP" sz="600" b="1" dirty="0"/>
          </a:p>
          <a:p>
            <a:pPr marL="174695" indent="-174695">
              <a:lnSpc>
                <a:spcPct val="80000"/>
              </a:lnSpc>
            </a:pPr>
            <a:r>
              <a:rPr lang="en-US" altLang="ja-JP" sz="600" b="1" dirty="0"/>
              <a:t>[ Short Version ]</a:t>
            </a:r>
          </a:p>
          <a:p>
            <a:pPr marL="174695" indent="-174695">
              <a:lnSpc>
                <a:spcPct val="80000"/>
              </a:lnSpc>
            </a:pPr>
            <a:r>
              <a:rPr lang="en-US" altLang="ja-JP" sz="600" dirty="0"/>
              <a:t>[Advance]</a:t>
            </a:r>
          </a:p>
          <a:p>
            <a:pPr marL="174695" indent="-174695">
              <a:lnSpc>
                <a:spcPct val="80000"/>
              </a:lnSpc>
            </a:pPr>
            <a:r>
              <a:rPr lang="en-US" sz="500" dirty="0"/>
              <a:t>The complexity in systems is dictating more complex requirements. These more complex requirements are difficult to analyze and to manage as they change.</a:t>
            </a:r>
            <a:endParaRPr lang="en-US" altLang="ja-JP" sz="600" dirty="0"/>
          </a:p>
          <a:p>
            <a:pPr marL="177591" indent="-177591" defTabSz="931706" eaLnBrk="0" hangingPunct="0">
              <a:lnSpc>
                <a:spcPct val="80000"/>
              </a:lnSpc>
              <a:defRPr/>
            </a:pPr>
            <a:r>
              <a:rPr lang="en-US" sz="600" dirty="0"/>
              <a:t>[Advance]</a:t>
            </a:r>
          </a:p>
          <a:p>
            <a:pPr marL="177591" indent="-177591" defTabSz="931706" eaLnBrk="0" hangingPunct="0">
              <a:lnSpc>
                <a:spcPct val="80000"/>
              </a:lnSpc>
              <a:defRPr/>
            </a:pPr>
            <a:r>
              <a:rPr lang="en-US" sz="500" dirty="0"/>
              <a:t>Complexity of specifications makes them easy to misinterpret. It is also difficult to trace specs to the design.</a:t>
            </a:r>
          </a:p>
          <a:p>
            <a:pPr marL="177591" indent="-177591" defTabSz="931706" eaLnBrk="0" hangingPunct="0">
              <a:lnSpc>
                <a:spcPct val="80000"/>
              </a:lnSpc>
              <a:defRPr/>
            </a:pPr>
            <a:r>
              <a:rPr lang="en-US" sz="600" dirty="0"/>
              <a:t>[Advance]</a:t>
            </a:r>
          </a:p>
          <a:p>
            <a:pPr marL="177591" indent="-177591">
              <a:lnSpc>
                <a:spcPct val="80000"/>
              </a:lnSpc>
            </a:pPr>
            <a:r>
              <a:rPr lang="en-US" sz="500" dirty="0"/>
              <a:t>The controller algorithms are manually tuned on a prototype or on the actual system. Prototypes often are not easily available or let you test only part of the overall system. </a:t>
            </a:r>
          </a:p>
          <a:p>
            <a:pPr defTabSz="916493" fontAlgn="base">
              <a:spcBef>
                <a:spcPct val="30000"/>
              </a:spcBef>
              <a:spcAft>
                <a:spcPct val="0"/>
              </a:spcAft>
            </a:pPr>
            <a:r>
              <a:rPr lang="en-US" sz="700" dirty="0"/>
              <a:t>[Advance]</a:t>
            </a:r>
          </a:p>
          <a:p>
            <a:pPr defTabSz="916493" fontAlgn="base">
              <a:spcBef>
                <a:spcPct val="30000"/>
              </a:spcBef>
              <a:spcAft>
                <a:spcPct val="0"/>
              </a:spcAft>
            </a:pPr>
            <a:r>
              <a:rPr lang="en-US" sz="700" dirty="0"/>
              <a:t>Coding is done manually, often resulting in errors when design is not interpreted correctly. </a:t>
            </a:r>
          </a:p>
          <a:p>
            <a:pPr defTabSz="916493" fontAlgn="base">
              <a:spcBef>
                <a:spcPct val="30000"/>
              </a:spcBef>
              <a:spcAft>
                <a:spcPct val="0"/>
              </a:spcAft>
            </a:pPr>
            <a:r>
              <a:rPr lang="en-US" sz="700" dirty="0"/>
              <a:t>[Advance]</a:t>
            </a:r>
          </a:p>
          <a:p>
            <a:pPr defTabSz="916493" fontAlgn="base">
              <a:spcBef>
                <a:spcPct val="30000"/>
              </a:spcBef>
              <a:spcAft>
                <a:spcPct val="0"/>
              </a:spcAft>
            </a:pPr>
            <a:r>
              <a:rPr lang="en-US" sz="600" dirty="0"/>
              <a:t>And the integration and test phase is where the problems show up, since that is the first time systems are integrated. The result is that errors are found late and are expensive to fix.</a:t>
            </a:r>
          </a:p>
          <a:p>
            <a:pPr defTabSz="916493" fontAlgn="base">
              <a:spcBef>
                <a:spcPct val="30000"/>
              </a:spcBef>
              <a:spcAft>
                <a:spcPct val="0"/>
              </a:spcAft>
            </a:pPr>
            <a:r>
              <a:rPr lang="en-US" sz="600" dirty="0"/>
              <a:t>[Advance]</a:t>
            </a:r>
            <a:endParaRPr lang="en-US" sz="700" dirty="0"/>
          </a:p>
          <a:p>
            <a:pPr marL="177591" indent="-177591">
              <a:lnSpc>
                <a:spcPct val="80000"/>
              </a:lnSpc>
            </a:pPr>
            <a:r>
              <a:rPr lang="en-US" sz="600" dirty="0"/>
              <a:t>The different tools used throughout the development process make it difficult to understand how the whole system will work and how different components will interact with each other.  </a:t>
            </a:r>
          </a:p>
          <a:p>
            <a:pPr marL="177591" indent="-177591">
              <a:lnSpc>
                <a:spcPct val="80000"/>
              </a:lnSpc>
            </a:pPr>
            <a:r>
              <a:rPr lang="en-US" sz="600" dirty="0"/>
              <a:t>If different groups are working on different parts of the projects, there is also a communication problem between them.</a:t>
            </a:r>
          </a:p>
          <a:p>
            <a:pPr defTabSz="916493" fontAlgn="base">
              <a:spcBef>
                <a:spcPct val="30000"/>
              </a:spcBef>
              <a:spcAft>
                <a:spcPct val="0"/>
              </a:spcAft>
            </a:pPr>
            <a:r>
              <a:rPr lang="en-US" sz="800" dirty="0"/>
              <a:t>[Advance]</a:t>
            </a:r>
          </a:p>
          <a:p>
            <a:r>
              <a:rPr lang="en-US" sz="800" dirty="0">
                <a:latin typeface="Times" pitchFamily="18" charset="0"/>
              </a:rPr>
              <a:t>So let me introduce Model-Based Design and explain how it will help you detect errors early and therefore allow you to design innovative products with high performance faster and cheaper.</a:t>
            </a:r>
          </a:p>
          <a:p>
            <a:pPr defTabSz="931706">
              <a:defRPr/>
            </a:pPr>
            <a:r>
              <a:rPr lang="en-US" sz="800" dirty="0">
                <a:latin typeface="Times" pitchFamily="18" charset="0"/>
              </a:rPr>
              <a:t>Model-Based Design is a Computer Aided Engineering (CAE) solution for MATHEMATICALLY describing how the equipment will work. </a:t>
            </a:r>
          </a:p>
          <a:p>
            <a:pPr marL="177591" indent="-177591">
              <a:lnSpc>
                <a:spcPct val="80000"/>
              </a:lnSpc>
            </a:pPr>
            <a:r>
              <a:rPr lang="en-US" sz="500" dirty="0"/>
              <a:t>[Advance]</a:t>
            </a:r>
          </a:p>
          <a:p>
            <a:pPr marL="174695" indent="-174695">
              <a:lnSpc>
                <a:spcPct val="80000"/>
              </a:lnSpc>
            </a:pPr>
            <a:endParaRPr lang="en-US" sz="600" dirty="0"/>
          </a:p>
          <a:p>
            <a:pPr marL="174695" indent="-174695">
              <a:lnSpc>
                <a:spcPct val="80000"/>
              </a:lnSpc>
            </a:pPr>
            <a:r>
              <a:rPr lang="en-US" sz="600" b="1" dirty="0"/>
              <a:t>[Long Version]</a:t>
            </a:r>
          </a:p>
          <a:p>
            <a:pPr marL="174695" indent="-174695">
              <a:lnSpc>
                <a:spcPct val="80000"/>
              </a:lnSpc>
            </a:pPr>
            <a:r>
              <a:rPr lang="en-US" sz="600" dirty="0"/>
              <a:t>Generally, a typical process for a project to design an embedded control system involves iterative cycles of these phases:</a:t>
            </a:r>
          </a:p>
          <a:p>
            <a:pPr lvl="1" indent="-174695">
              <a:lnSpc>
                <a:spcPct val="80000"/>
              </a:lnSpc>
              <a:buFontTx/>
              <a:buChar char="•"/>
            </a:pPr>
            <a:r>
              <a:rPr lang="en-US" sz="600" dirty="0"/>
              <a:t>Specification development</a:t>
            </a:r>
          </a:p>
          <a:p>
            <a:pPr lvl="1" indent="-174695">
              <a:lnSpc>
                <a:spcPct val="80000"/>
              </a:lnSpc>
              <a:buFontTx/>
              <a:buChar char="•"/>
            </a:pPr>
            <a:r>
              <a:rPr lang="en-US" sz="600" dirty="0"/>
              <a:t>Design and Implementation</a:t>
            </a:r>
          </a:p>
          <a:p>
            <a:pPr lvl="1" indent="-174695">
              <a:lnSpc>
                <a:spcPct val="80000"/>
              </a:lnSpc>
              <a:buFontTx/>
              <a:buChar char="•"/>
            </a:pPr>
            <a:r>
              <a:rPr lang="en-US" sz="600" dirty="0"/>
              <a:t>Integrate and Test</a:t>
            </a:r>
          </a:p>
          <a:p>
            <a:pPr marL="174695" indent="-174695">
              <a:lnSpc>
                <a:spcPct val="80000"/>
              </a:lnSpc>
            </a:pPr>
            <a:r>
              <a:rPr lang="en-US" sz="600" dirty="0"/>
              <a:t>[Advance]</a:t>
            </a:r>
          </a:p>
          <a:p>
            <a:pPr marL="174695" indent="-174695">
              <a:lnSpc>
                <a:spcPct val="80000"/>
              </a:lnSpc>
            </a:pPr>
            <a:r>
              <a:rPr lang="en-US" sz="600" dirty="0"/>
              <a:t>This design approach starts with requirements and specifications which are typically text documents.  With any document, interpretation is subjective to the reader, so misinterpretation of the design intent is common.  In addition, engineers involved might not realize that the document is missing crucial information until the project reaches a later stage when hardware becomes available.</a:t>
            </a:r>
          </a:p>
          <a:p>
            <a:pPr marL="174695" indent="-174695">
              <a:lnSpc>
                <a:spcPct val="80000"/>
              </a:lnSpc>
            </a:pPr>
            <a:r>
              <a:rPr lang="en-US" sz="600" dirty="0"/>
              <a:t>[Advance]</a:t>
            </a:r>
          </a:p>
          <a:p>
            <a:pPr marL="174695" indent="-174695">
              <a:lnSpc>
                <a:spcPct val="80000"/>
              </a:lnSpc>
            </a:pPr>
            <a:r>
              <a:rPr lang="en-US" sz="600" dirty="0"/>
              <a:t>In the design and implementation stage, components for each subsystem (for example: mechanical electrical, controls, embedded software) are designed in different tools that do not necessarily facilitate system level analysis of how the different components will interact with each other, and how the product will work in the operating environment.</a:t>
            </a:r>
          </a:p>
          <a:p>
            <a:pPr marL="174695" indent="-174695">
              <a:lnSpc>
                <a:spcPct val="80000"/>
              </a:lnSpc>
            </a:pPr>
            <a:r>
              <a:rPr lang="en-US" sz="600" dirty="0"/>
              <a:t>[Advance]</a:t>
            </a:r>
          </a:p>
          <a:p>
            <a:pPr marL="174695" indent="-174695" defTabSz="931706">
              <a:lnSpc>
                <a:spcPct val="80000"/>
              </a:lnSpc>
              <a:defRPr/>
            </a:pPr>
            <a:r>
              <a:rPr lang="en-US" sz="600" dirty="0"/>
              <a:t>Testing occurs only when each component has been implemented and then integrated into a prototype. Prototypes are expensive and time-consuming to create – you can only make a limited number of prototypes and most likely you will take the path that ensures early success; typically a modest variation of previous products.  To be clear, physical prototyping is ALWAYS required, however, physical prototyping limits the number of potential designs you will consider.  You may pass over the truly innovative approach because of the perceived risk.  With a physical prototype, you attempt to meet all of your design specification requirements, but you will not know until you begin testing it.</a:t>
            </a:r>
          </a:p>
          <a:p>
            <a:pPr marL="174695" indent="-174695" defTabSz="931706" fontAlgn="base">
              <a:lnSpc>
                <a:spcPct val="80000"/>
              </a:lnSpc>
              <a:spcBef>
                <a:spcPct val="30000"/>
              </a:spcBef>
              <a:spcAft>
                <a:spcPct val="0"/>
              </a:spcAft>
              <a:defRPr/>
            </a:pPr>
            <a:r>
              <a:rPr lang="en-US" sz="600" dirty="0"/>
              <a:t>[Advance]</a:t>
            </a:r>
          </a:p>
          <a:p>
            <a:pPr marL="174695" indent="-174695">
              <a:lnSpc>
                <a:spcPct val="80000"/>
              </a:lnSpc>
            </a:pPr>
            <a:r>
              <a:rPr lang="en-US" sz="600" dirty="0"/>
              <a:t>So integrating and testing the design only with prototypes means both integration errors and some component errors are only found at this late stage of the development process.  Then the time-consuming and costly activity of  isolating the source of the error and then fixing it needs to occur.  In the worst case you discover the requirements were wrong when the product is already deployed in the field.  In this case you need to go through the whole design process, costing you not only time, money but your reputation with your best customers. </a:t>
            </a:r>
          </a:p>
          <a:p>
            <a:pPr marL="177591" indent="-177591">
              <a:lnSpc>
                <a:spcPct val="80000"/>
              </a:lnSpc>
            </a:pPr>
            <a:r>
              <a:rPr lang="en-US" sz="600" dirty="0"/>
              <a:t>[Advance]</a:t>
            </a:r>
          </a:p>
          <a:p>
            <a:pPr marL="177591" indent="-177591">
              <a:lnSpc>
                <a:spcPct val="80000"/>
              </a:lnSpc>
            </a:pPr>
            <a:r>
              <a:rPr lang="en-US" sz="600" dirty="0"/>
              <a:t>The different tools used throughout the development process make it difficult to understand how the whole system will work and how different components will interact with each other.  </a:t>
            </a:r>
          </a:p>
          <a:p>
            <a:pPr defTabSz="916493" fontAlgn="base">
              <a:spcBef>
                <a:spcPct val="30000"/>
              </a:spcBef>
              <a:spcAft>
                <a:spcPct val="0"/>
              </a:spcAft>
            </a:pPr>
            <a:r>
              <a:rPr lang="en-US" sz="800" dirty="0"/>
              <a:t>[Advance]</a:t>
            </a:r>
          </a:p>
          <a:p>
            <a:pPr marL="174695" indent="-174695">
              <a:lnSpc>
                <a:spcPct val="80000"/>
              </a:lnSpc>
            </a:pPr>
            <a:r>
              <a:rPr lang="en-US" sz="600" dirty="0"/>
              <a:t>So as you see with this process you find errors late, and that leads to less performance, more cost, and longer time to bring the product to market – exactly the opposite of what we need to do to be successful, as we discussed in the previous slides.</a:t>
            </a:r>
          </a:p>
          <a:p>
            <a:r>
              <a:rPr lang="en-US" sz="700" dirty="0">
                <a:latin typeface="Times" pitchFamily="18" charset="0"/>
              </a:rPr>
              <a:t>So let me introduce Model-Based Design and explain how it will help you detect errors early and therefore allow you to design innovative products with high performance faster and cheaper.</a:t>
            </a:r>
          </a:p>
          <a:p>
            <a:pPr defTabSz="931706">
              <a:defRPr/>
            </a:pPr>
            <a:r>
              <a:rPr lang="en-US" sz="700" dirty="0">
                <a:latin typeface="Times" pitchFamily="18" charset="0"/>
              </a:rPr>
              <a:t>Model-Based Design is a Computer Aided Engineering (CAE) solution for MATHEMATICALLY describing how the equipment will work. </a:t>
            </a:r>
          </a:p>
          <a:p>
            <a:pPr marL="177591" indent="-177591">
              <a:lnSpc>
                <a:spcPct val="80000"/>
              </a:lnSpc>
            </a:pPr>
            <a:r>
              <a:rPr lang="en-US" sz="400" dirty="0"/>
              <a:t>[Advance]</a:t>
            </a:r>
          </a:p>
          <a:p>
            <a:pPr marL="174695" indent="-174695">
              <a:lnSpc>
                <a:spcPct val="80000"/>
              </a:lnSpc>
            </a:pPr>
            <a:endParaRPr lang="en-US" sz="600" dirty="0"/>
          </a:p>
          <a:p>
            <a:pPr marL="174695" indent="-174695">
              <a:lnSpc>
                <a:spcPct val="80000"/>
              </a:lnSpc>
            </a:pPr>
            <a:endParaRPr lang="en-US" sz="600" dirty="0"/>
          </a:p>
          <a:p>
            <a:pPr marL="174695" indent="-174695">
              <a:lnSpc>
                <a:spcPct val="80000"/>
              </a:lnSpc>
            </a:pPr>
            <a:r>
              <a:rPr lang="en-US" sz="600" b="1" dirty="0"/>
              <a:t>(use as needed)</a:t>
            </a:r>
            <a:endParaRPr lang="en-US" sz="600" dirty="0"/>
          </a:p>
          <a:p>
            <a:pPr marL="174695" indent="-174695">
              <a:lnSpc>
                <a:spcPct val="80000"/>
              </a:lnSpc>
            </a:pPr>
            <a:r>
              <a:rPr lang="en-US" sz="600" dirty="0"/>
              <a:t>Some other drawbacks of this approach include:</a:t>
            </a:r>
          </a:p>
          <a:p>
            <a:pPr marL="174695" indent="-174695">
              <a:lnSpc>
                <a:spcPct val="80000"/>
              </a:lnSpc>
              <a:buFontTx/>
              <a:buChar char="•"/>
            </a:pPr>
            <a:r>
              <a:rPr lang="en-US" sz="600" dirty="0"/>
              <a:t>Changing design specifications – At some point, requirements may evolve.  Understanding the impact to the project is difficult.  Will the design still work as you originally intended?  Will you need to develop different physical prototypes?</a:t>
            </a:r>
          </a:p>
          <a:p>
            <a:pPr marL="174695" indent="-174695" defTabSz="931706">
              <a:lnSpc>
                <a:spcPct val="80000"/>
              </a:lnSpc>
              <a:buFontTx/>
              <a:buChar char="•"/>
              <a:defRPr/>
            </a:pPr>
            <a:r>
              <a:rPr lang="en-US" sz="600" dirty="0"/>
              <a:t>Writing code for the embedded system.  If the specification document is incomplete or subject to interpretation, errors will likely show up in code.  At this point, backtracking these problems will take considerable time and will likely involve some rework of earlier phases.  In addition, hand coding is subject to errors.</a:t>
            </a:r>
          </a:p>
          <a:p>
            <a:pPr marL="174149" indent="-174149">
              <a:lnSpc>
                <a:spcPct val="80000"/>
              </a:lnSpc>
            </a:pPr>
            <a:endParaRPr lang="en-US" sz="600" dirty="0"/>
          </a:p>
          <a:p>
            <a:endParaRPr lang="en-US" dirty="0" smtClean="0"/>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086576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19</a:t>
            </a:fld>
            <a:endParaRPr lang="en-US" dirty="0"/>
          </a:p>
        </p:txBody>
      </p:sp>
    </p:spTree>
    <p:extLst>
      <p:ext uri="{BB962C8B-B14F-4D97-AF65-F5344CB8AC3E}">
        <p14:creationId xmlns:p14="http://schemas.microsoft.com/office/powerpoint/2010/main" val="3146377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Blue arrow from “Component Design” to “System Level Design” includes:</a:t>
            </a:r>
          </a:p>
          <a:p>
            <a:pPr marL="228600" indent="-228600">
              <a:buAutoNum type="arabicPeriod"/>
            </a:pPr>
            <a:r>
              <a:rPr lang="en-US" dirty="0" smtClean="0"/>
              <a:t>Parameter</a:t>
            </a:r>
            <a:r>
              <a:rPr lang="en-US" baseline="0" dirty="0" smtClean="0"/>
              <a:t> estimation based on simulation results</a:t>
            </a:r>
          </a:p>
          <a:p>
            <a:pPr marL="228600" indent="-228600">
              <a:buAutoNum type="arabicPeriod"/>
            </a:pPr>
            <a:r>
              <a:rPr lang="en-US" baseline="0" dirty="0" smtClean="0"/>
              <a:t>Mode export from FEA</a:t>
            </a:r>
          </a:p>
          <a:p>
            <a:pPr marL="228600" indent="-228600">
              <a:buAutoNum type="arabicPeriod"/>
            </a:pPr>
            <a:r>
              <a:rPr lang="en-US" baseline="0" dirty="0" smtClean="0"/>
              <a:t>Reduced order modeling</a:t>
            </a:r>
            <a:endParaRPr lang="en-US" dirty="0"/>
          </a:p>
        </p:txBody>
      </p:sp>
      <p:sp>
        <p:nvSpPr>
          <p:cNvPr id="4" name="Foliennummernplatzhalter 3"/>
          <p:cNvSpPr>
            <a:spLocks noGrp="1"/>
          </p:cNvSpPr>
          <p:nvPr>
            <p:ph type="sldNum" sz="quarter" idx="10"/>
          </p:nvPr>
        </p:nvSpPr>
        <p:spPr/>
        <p:txBody>
          <a:bodyPr/>
          <a:lstStyle/>
          <a:p>
            <a:fld id="{AD73B8C3-A209-4A55-9261-22C2A02B3159}" type="slidenum">
              <a:rPr lang="en-US" smtClean="0"/>
              <a:pPr/>
              <a:t>20</a:t>
            </a:fld>
            <a:endParaRPr lang="en-US"/>
          </a:p>
        </p:txBody>
      </p:sp>
    </p:spTree>
    <p:extLst>
      <p:ext uri="{BB962C8B-B14F-4D97-AF65-F5344CB8AC3E}">
        <p14:creationId xmlns:p14="http://schemas.microsoft.com/office/powerpoint/2010/main" val="2358682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dirty="0"/>
              <a:t>The MathWorks</a:t>
            </a:r>
          </a:p>
        </p:txBody>
      </p:sp>
      <p:sp>
        <p:nvSpPr>
          <p:cNvPr id="7" name="Rectangle 7"/>
          <p:cNvSpPr>
            <a:spLocks noGrp="1" noChangeArrowheads="1"/>
          </p:cNvSpPr>
          <p:nvPr>
            <p:ph type="sldNum" sz="quarter" idx="5"/>
          </p:nvPr>
        </p:nvSpPr>
        <p:spPr>
          <a:ln/>
        </p:spPr>
        <p:txBody>
          <a:bodyPr/>
          <a:lstStyle/>
          <a:p>
            <a:fld id="{C53E6E53-7316-4930-B77D-C159BBCE7F11}" type="slidenum">
              <a:rPr lang="en-US"/>
              <a:pPr/>
              <a:t>23</a:t>
            </a:fld>
            <a:endParaRPr lang="en-US" dirty="0"/>
          </a:p>
        </p:txBody>
      </p:sp>
      <p:sp>
        <p:nvSpPr>
          <p:cNvPr id="238594" name="Rectangle 2"/>
          <p:cNvSpPr>
            <a:spLocks noGrp="1" noRot="1" noChangeAspect="1" noChangeArrowheads="1" noTextEdit="1"/>
          </p:cNvSpPr>
          <p:nvPr>
            <p:ph type="sldImg"/>
          </p:nvPr>
        </p:nvSpPr>
        <p:spPr>
          <a:xfrm>
            <a:off x="1152525" y="690563"/>
            <a:ext cx="4554538" cy="3417887"/>
          </a:xfrm>
          <a:ln/>
        </p:spPr>
      </p:sp>
      <p:sp>
        <p:nvSpPr>
          <p:cNvPr id="238595" name="Rectangle 3"/>
          <p:cNvSpPr>
            <a:spLocks noGrp="1" noChangeArrowheads="1"/>
          </p:cNvSpPr>
          <p:nvPr>
            <p:ph type="body" idx="1"/>
          </p:nvPr>
        </p:nvSpPr>
        <p:spPr>
          <a:xfrm>
            <a:off x="914400" y="4340227"/>
            <a:ext cx="5029200" cy="4117975"/>
          </a:xfrm>
        </p:spPr>
        <p:txBody>
          <a:bodyPr/>
          <a:lstStyle/>
          <a:p>
            <a:endParaRPr lang="en-US" dirty="0"/>
          </a:p>
        </p:txBody>
      </p:sp>
    </p:spTree>
    <p:extLst>
      <p:ext uri="{BB962C8B-B14F-4D97-AF65-F5344CB8AC3E}">
        <p14:creationId xmlns:p14="http://schemas.microsoft.com/office/powerpoint/2010/main" val="1457245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33</a:t>
            </a:fld>
            <a:endParaRPr lang="en-US"/>
          </a:p>
        </p:txBody>
      </p:sp>
    </p:spTree>
    <p:extLst>
      <p:ext uri="{BB962C8B-B14F-4D97-AF65-F5344CB8AC3E}">
        <p14:creationId xmlns:p14="http://schemas.microsoft.com/office/powerpoint/2010/main" val="3806121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Grp="1" noChangeArrowheads="1"/>
          </p:cNvSpPr>
          <p:nvPr>
            <p:ph type="ftr" sz="quarter" idx="4"/>
          </p:nvPr>
        </p:nvSpPr>
        <p:spPr>
          <a:noFill/>
        </p:spPr>
        <p:txBody>
          <a:bodyPr/>
          <a:lstStyle/>
          <a:p>
            <a:r>
              <a:rPr lang="en-US" smtClean="0"/>
              <a:t>The MathWorks</a:t>
            </a:r>
          </a:p>
        </p:txBody>
      </p:sp>
      <p:sp>
        <p:nvSpPr>
          <p:cNvPr id="52227" name="Rectangle 7"/>
          <p:cNvSpPr>
            <a:spLocks noGrp="1" noChangeArrowheads="1"/>
          </p:cNvSpPr>
          <p:nvPr>
            <p:ph type="sldNum" sz="quarter" idx="5"/>
          </p:nvPr>
        </p:nvSpPr>
        <p:spPr>
          <a:noFill/>
        </p:spPr>
        <p:txBody>
          <a:bodyPr/>
          <a:lstStyle/>
          <a:p>
            <a:fld id="{9151F671-3948-41F4-8D69-D5898FD7917C}" type="slidenum">
              <a:rPr lang="en-US"/>
              <a:pPr/>
              <a:t>36</a:t>
            </a:fld>
            <a:endParaRPr lang="en-US"/>
          </a:p>
        </p:txBody>
      </p:sp>
      <p:sp>
        <p:nvSpPr>
          <p:cNvPr id="52228" name="Rectangle 2"/>
          <p:cNvSpPr>
            <a:spLocks noGrp="1" noRot="1" noChangeAspect="1" noChangeArrowheads="1" noTextEdit="1"/>
          </p:cNvSpPr>
          <p:nvPr>
            <p:ph type="sldImg"/>
          </p:nvPr>
        </p:nvSpPr>
        <p:spPr>
          <a:ln/>
        </p:spPr>
      </p:sp>
      <p:sp>
        <p:nvSpPr>
          <p:cNvPr id="52229"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696137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08648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6"/>
          <p:cNvSpPr>
            <a:spLocks noGrp="1" noChangeArrowheads="1"/>
          </p:cNvSpPr>
          <p:nvPr>
            <p:ph type="ftr" sz="quarter" idx="4"/>
          </p:nvPr>
        </p:nvSpPr>
        <p:spPr>
          <a:noFill/>
        </p:spPr>
        <p:txBody>
          <a:bodyPr/>
          <a:lstStyle/>
          <a:p>
            <a:r>
              <a:rPr lang="en-US" smtClean="0"/>
              <a:t>The MathWorks</a:t>
            </a:r>
          </a:p>
        </p:txBody>
      </p:sp>
      <p:sp>
        <p:nvSpPr>
          <p:cNvPr id="39939" name="Rectangle 7"/>
          <p:cNvSpPr>
            <a:spLocks noGrp="1" noChangeArrowheads="1"/>
          </p:cNvSpPr>
          <p:nvPr>
            <p:ph type="sldNum" sz="quarter" idx="5"/>
          </p:nvPr>
        </p:nvSpPr>
        <p:spPr>
          <a:noFill/>
        </p:spPr>
        <p:txBody>
          <a:bodyPr/>
          <a:lstStyle/>
          <a:p>
            <a:fld id="{87022E18-F858-43CB-A95C-E919580231B8}" type="slidenum">
              <a:rPr lang="en-US" smtClean="0"/>
              <a:pPr/>
              <a:t>4</a:t>
            </a:fld>
            <a:endParaRPr lang="en-US" smtClean="0"/>
          </a:p>
        </p:txBody>
      </p:sp>
      <p:sp>
        <p:nvSpPr>
          <p:cNvPr id="39940" name="Rectangle 2"/>
          <p:cNvSpPr>
            <a:spLocks noGrp="1" noRot="1" noChangeAspect="1" noChangeArrowheads="1" noTextEdit="1"/>
          </p:cNvSpPr>
          <p:nvPr>
            <p:ph type="sldImg"/>
          </p:nvPr>
        </p:nvSpPr>
        <p:spPr>
          <a:xfrm>
            <a:off x="1144588" y="685800"/>
            <a:ext cx="4568825" cy="3427413"/>
          </a:xfrm>
          <a:ln/>
        </p:spPr>
      </p:sp>
      <p:sp>
        <p:nvSpPr>
          <p:cNvPr id="39941" name="Rectangle 3"/>
          <p:cNvSpPr>
            <a:spLocks noGrp="1" noChangeArrowheads="1"/>
          </p:cNvSpPr>
          <p:nvPr>
            <p:ph type="body" idx="1"/>
          </p:nvPr>
        </p:nvSpPr>
        <p:spPr>
          <a:xfrm>
            <a:off x="764977" y="4195535"/>
            <a:ext cx="5027414" cy="4414762"/>
          </a:xfrm>
          <a:noFill/>
          <a:ln/>
        </p:spPr>
        <p:txBody>
          <a:bodyPr/>
          <a:lstStyle/>
          <a:p>
            <a:pPr defTabSz="912961"/>
            <a:endParaRPr lang="en-US" dirty="0" smtClean="0"/>
          </a:p>
        </p:txBody>
      </p:sp>
    </p:spTree>
    <p:extLst>
      <p:ext uri="{BB962C8B-B14F-4D97-AF65-F5344CB8AC3E}">
        <p14:creationId xmlns:p14="http://schemas.microsoft.com/office/powerpoint/2010/main" val="3821466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Grp="1" noChangeArrowheads="1"/>
          </p:cNvSpPr>
          <p:nvPr>
            <p:ph type="ftr" sz="quarter" idx="4"/>
          </p:nvPr>
        </p:nvSpPr>
        <p:spPr>
          <a:noFill/>
        </p:spPr>
        <p:txBody>
          <a:bodyPr/>
          <a:lstStyle/>
          <a:p>
            <a:r>
              <a:rPr lang="en-US" smtClean="0"/>
              <a:t>The MathWorks</a:t>
            </a:r>
          </a:p>
        </p:txBody>
      </p:sp>
      <p:sp>
        <p:nvSpPr>
          <p:cNvPr id="52227" name="Rectangle 7"/>
          <p:cNvSpPr>
            <a:spLocks noGrp="1" noChangeArrowheads="1"/>
          </p:cNvSpPr>
          <p:nvPr>
            <p:ph type="sldNum" sz="quarter" idx="5"/>
          </p:nvPr>
        </p:nvSpPr>
        <p:spPr>
          <a:noFill/>
        </p:spPr>
        <p:txBody>
          <a:bodyPr/>
          <a:lstStyle/>
          <a:p>
            <a:fld id="{9151F671-3948-41F4-8D69-D5898FD7917C}" type="slidenum">
              <a:rPr lang="en-US"/>
              <a:pPr/>
              <a:t>5</a:t>
            </a:fld>
            <a:endParaRPr lang="en-US"/>
          </a:p>
        </p:txBody>
      </p:sp>
      <p:sp>
        <p:nvSpPr>
          <p:cNvPr id="52228" name="Rectangle 2"/>
          <p:cNvSpPr>
            <a:spLocks noGrp="1" noRot="1" noChangeAspect="1" noChangeArrowheads="1" noTextEdit="1"/>
          </p:cNvSpPr>
          <p:nvPr>
            <p:ph type="sldImg"/>
          </p:nvPr>
        </p:nvSpPr>
        <p:spPr>
          <a:ln/>
        </p:spPr>
      </p:sp>
      <p:sp>
        <p:nvSpPr>
          <p:cNvPr id="52229"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4224616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7</a:t>
            </a:fld>
            <a:endParaRPr lang="en-US"/>
          </a:p>
        </p:txBody>
      </p:sp>
    </p:spTree>
    <p:extLst>
      <p:ext uri="{BB962C8B-B14F-4D97-AF65-F5344CB8AC3E}">
        <p14:creationId xmlns:p14="http://schemas.microsoft.com/office/powerpoint/2010/main" val="654294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p>
            <a:fld id="{56D899E5-BFF2-48F2-93E6-5841A2343F64}" type="slidenum">
              <a:rPr lang="en-US" smtClean="0"/>
              <a:pPr/>
              <a:t>10</a:t>
            </a:fld>
            <a:endParaRPr lang="en-US" smtClean="0"/>
          </a:p>
        </p:txBody>
      </p:sp>
      <p:sp>
        <p:nvSpPr>
          <p:cNvPr id="5123" name="Rectangle 2"/>
          <p:cNvSpPr>
            <a:spLocks noGrp="1" noRot="1" noChangeAspect="1" noChangeArrowheads="1" noTextEdit="1"/>
          </p:cNvSpPr>
          <p:nvPr>
            <p:ph type="sldImg"/>
          </p:nvPr>
        </p:nvSpPr>
        <p:spPr>
          <a:xfrm>
            <a:off x="1146175" y="685800"/>
            <a:ext cx="4570413" cy="3427413"/>
          </a:xfrm>
          <a:ln/>
        </p:spPr>
      </p:sp>
      <p:sp>
        <p:nvSpPr>
          <p:cNvPr id="5124" name="Rectangle 3"/>
          <p:cNvSpPr>
            <a:spLocks noGrp="1" noChangeArrowheads="1"/>
          </p:cNvSpPr>
          <p:nvPr>
            <p:ph type="body" idx="1"/>
          </p:nvPr>
        </p:nvSpPr>
        <p:spPr>
          <a:xfrm>
            <a:off x="912813" y="4341813"/>
            <a:ext cx="5032375" cy="4116387"/>
          </a:xfrm>
          <a:noFill/>
          <a:ln/>
        </p:spPr>
        <p:txBody>
          <a:bodyPr>
            <a:normAutofit fontScale="40000" lnSpcReduction="20000"/>
          </a:bodyPr>
          <a:lstStyle/>
          <a:p>
            <a:pPr eaLnBrk="1" hangingPunct="1"/>
            <a:r>
              <a:rPr lang="en-US" b="1" dirty="0" smtClean="0">
                <a:latin typeface="Verdana" pitchFamily="34" charset="0"/>
              </a:rPr>
              <a:t>Industries: </a:t>
            </a:r>
            <a:r>
              <a:rPr lang="en-US" sz="1200" b="0" i="0" u="none" strike="noStrike" kern="1200" baseline="0" dirty="0" smtClean="0">
                <a:solidFill>
                  <a:schemeClr val="tx1"/>
                </a:solidFill>
                <a:latin typeface="Verdana" pitchFamily="34" charset="0"/>
                <a:ea typeface="Verdana" pitchFamily="34" charset="0"/>
                <a:cs typeface="Verdana" pitchFamily="34" charset="0"/>
              </a:rPr>
              <a:t>Aerospace and defense</a:t>
            </a:r>
            <a:endParaRPr lang="en-US" b="0" dirty="0" smtClean="0">
              <a:latin typeface="Verdana" pitchFamily="34" charset="0"/>
              <a:ea typeface="Verdana" pitchFamily="34" charset="0"/>
              <a:cs typeface="Verdana" pitchFamily="34" charset="0"/>
            </a:endParaRPr>
          </a:p>
          <a:p>
            <a:pPr eaLnBrk="1" hangingPunct="1"/>
            <a:r>
              <a:rPr lang="en-US" b="1" dirty="0" smtClean="0">
                <a:latin typeface="Verdana" pitchFamily="34" charset="0"/>
              </a:rPr>
              <a:t>Application Areas</a:t>
            </a:r>
            <a:r>
              <a:rPr lang="en-US" b="1" smtClean="0">
                <a:latin typeface="Verdana" pitchFamily="34" charset="0"/>
              </a:rPr>
              <a:t>:</a:t>
            </a:r>
            <a:r>
              <a:rPr lang="en-US" b="0" baseline="0" smtClean="0">
                <a:latin typeface="Verdana" pitchFamily="34" charset="0"/>
              </a:rPr>
              <a:t> </a:t>
            </a:r>
            <a:r>
              <a:rPr lang="en-US" sz="1200" kern="1200" smtClean="0">
                <a:solidFill>
                  <a:schemeClr val="tx1"/>
                </a:solidFill>
                <a:effectLst/>
                <a:latin typeface="Verdana" pitchFamily="34" charset="0"/>
                <a:ea typeface="Verdana" pitchFamily="34" charset="0"/>
                <a:cs typeface="Verdana" pitchFamily="34" charset="0"/>
              </a:rPr>
              <a:t>Control </a:t>
            </a:r>
            <a:r>
              <a:rPr lang="en-US" sz="1200" kern="1200" dirty="0" smtClean="0">
                <a:solidFill>
                  <a:schemeClr val="tx1"/>
                </a:solidFill>
                <a:effectLst/>
                <a:latin typeface="Verdana" pitchFamily="34" charset="0"/>
                <a:ea typeface="Verdana" pitchFamily="34" charset="0"/>
                <a:cs typeface="Verdana" pitchFamily="34" charset="0"/>
              </a:rPr>
              <a:t>systems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Capabilities</a:t>
            </a:r>
            <a:r>
              <a:rPr lang="en-US" b="0" dirty="0" smtClean="0">
                <a:latin typeface="Verdana" pitchFamily="34" charset="0"/>
              </a:rPr>
              <a:t>: </a:t>
            </a:r>
            <a:r>
              <a:rPr lang="en-US" sz="1200" b="0" kern="1200" dirty="0" smtClean="0">
                <a:solidFill>
                  <a:schemeClr val="tx1"/>
                </a:solidFill>
                <a:effectLst/>
                <a:latin typeface="Verdana" pitchFamily="34" charset="0"/>
                <a:ea typeface="Verdana" pitchFamily="34" charset="0"/>
                <a:cs typeface="Verdana" pitchFamily="34" charset="0"/>
              </a:rPr>
              <a:t>Data</a:t>
            </a:r>
            <a:r>
              <a:rPr lang="en-US" sz="1200" b="0" kern="1200" baseline="0" dirty="0" smtClean="0">
                <a:solidFill>
                  <a:schemeClr val="tx1"/>
                </a:solidFill>
                <a:effectLst/>
                <a:latin typeface="Verdana" pitchFamily="34" charset="0"/>
                <a:ea typeface="Verdana" pitchFamily="34" charset="0"/>
                <a:cs typeface="Verdana" pitchFamily="34" charset="0"/>
              </a:rPr>
              <a:t> analysis, Mathematical modeling, Algorithm development, System design and simulation, Physical modeling</a:t>
            </a:r>
            <a:endParaRPr lang="en-US" dirty="0" smtClean="0">
              <a:latin typeface="Verdana" pitchFamily="34" charset="0"/>
              <a:ea typeface="Verdana" pitchFamily="34" charset="0"/>
              <a:cs typeface="Verdan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Products Used: </a:t>
            </a:r>
            <a:r>
              <a:rPr lang="en-US" sz="1200" kern="1200" dirty="0" smtClean="0">
                <a:solidFill>
                  <a:schemeClr val="tx1"/>
                </a:solidFill>
                <a:effectLst/>
                <a:latin typeface="Verdana" pitchFamily="34" charset="0"/>
                <a:ea typeface="Verdana" pitchFamily="34" charset="0"/>
                <a:cs typeface="Verdana" pitchFamily="34" charset="0"/>
              </a:rPr>
              <a:t>MATLAB, Simulink,</a:t>
            </a:r>
            <a:r>
              <a:rPr lang="en-US" sz="1200" kern="1200" baseline="0" dirty="0" smtClean="0">
                <a:solidFill>
                  <a:schemeClr val="tx1"/>
                </a:solidFill>
                <a:effectLst/>
                <a:latin typeface="Verdana" pitchFamily="34" charset="0"/>
                <a:ea typeface="Verdana" pitchFamily="34" charset="0"/>
                <a:cs typeface="Verdana" pitchFamily="34" charset="0"/>
              </a:rPr>
              <a:t> Control System Toolbox, </a:t>
            </a:r>
            <a:r>
              <a:rPr lang="en-US" sz="1200" kern="1200" baseline="0" dirty="0" err="1" smtClean="0">
                <a:solidFill>
                  <a:schemeClr val="tx1"/>
                </a:solidFill>
                <a:effectLst/>
                <a:latin typeface="Verdana" pitchFamily="34" charset="0"/>
                <a:ea typeface="Verdana" pitchFamily="34" charset="0"/>
                <a:cs typeface="Verdana" pitchFamily="34" charset="0"/>
              </a:rPr>
              <a:t>Polyspace</a:t>
            </a:r>
            <a:r>
              <a:rPr lang="en-US" sz="1200" kern="1200" baseline="0" dirty="0" smtClean="0">
                <a:solidFill>
                  <a:schemeClr val="tx1"/>
                </a:solidFill>
                <a:effectLst/>
                <a:latin typeface="Verdana" pitchFamily="34" charset="0"/>
                <a:ea typeface="Verdana" pitchFamily="34" charset="0"/>
                <a:cs typeface="Verdana" pitchFamily="34" charset="0"/>
              </a:rPr>
              <a:t> Bug Finder, </a:t>
            </a:r>
            <a:r>
              <a:rPr lang="en-US" sz="1200" kern="1200" baseline="0" dirty="0" err="1" smtClean="0">
                <a:solidFill>
                  <a:schemeClr val="tx1"/>
                </a:solidFill>
                <a:effectLst/>
                <a:latin typeface="Verdana" pitchFamily="34" charset="0"/>
                <a:ea typeface="Verdana" pitchFamily="34" charset="0"/>
                <a:cs typeface="Verdana" pitchFamily="34" charset="0"/>
              </a:rPr>
              <a:t>Polyspace</a:t>
            </a:r>
            <a:r>
              <a:rPr lang="en-US" sz="1200" kern="1200" baseline="0" dirty="0" smtClean="0">
                <a:solidFill>
                  <a:schemeClr val="tx1"/>
                </a:solidFill>
                <a:effectLst/>
                <a:latin typeface="Verdana" pitchFamily="34" charset="0"/>
                <a:ea typeface="Verdana" pitchFamily="34" charset="0"/>
                <a:cs typeface="Verdana" pitchFamily="34" charset="0"/>
              </a:rPr>
              <a:t> Code </a:t>
            </a:r>
            <a:r>
              <a:rPr lang="en-US" sz="1200" kern="1200" baseline="0" dirty="0" err="1" smtClean="0">
                <a:solidFill>
                  <a:schemeClr val="tx1"/>
                </a:solidFill>
                <a:effectLst/>
                <a:latin typeface="Verdana" pitchFamily="34" charset="0"/>
                <a:ea typeface="Verdana" pitchFamily="34" charset="0"/>
                <a:cs typeface="Verdana" pitchFamily="34" charset="0"/>
              </a:rPr>
              <a:t>Prover</a:t>
            </a:r>
            <a:endParaRPr lang="en-US" dirty="0" smtClean="0">
              <a:latin typeface="Verdana" pitchFamily="34" charset="0"/>
              <a:ea typeface="Verdana" pitchFamily="34" charset="0"/>
              <a:cs typeface="Verdana" pitchFamily="34" charset="0"/>
            </a:endParaRPr>
          </a:p>
          <a:p>
            <a:pPr eaLnBrk="1" hangingPunct="1"/>
            <a:r>
              <a:rPr lang="en-US" b="1" dirty="0" smtClean="0">
                <a:latin typeface="Verdana" pitchFamily="34" charset="0"/>
              </a:rPr>
              <a:t>Country:</a:t>
            </a:r>
            <a:r>
              <a:rPr lang="en-US" b="0" baseline="0" dirty="0" smtClean="0">
                <a:latin typeface="Verdana" pitchFamily="34" charset="0"/>
              </a:rPr>
              <a:t> Switzerland</a:t>
            </a:r>
            <a:endParaRPr lang="en-US" dirty="0" smtClean="0">
              <a:latin typeface="Verdana" pitchFamily="34" charset="0"/>
            </a:endParaRPr>
          </a:p>
          <a:p>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Solar Impulse Develops Advanced Solar-Powered Airplane</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Solar Impulse aims to promote the use of renewable energy by building an aircraft capable of circumnavigating the globe using only solar power. The Solar Impulse HB-SIA prototype took the first step toward that goal when it flew nonstop for more than 26 hours, powered only by solar energy and producing no polluting emissions. Lessons learned from the HB-SIA are being applied to the HB-SIB aircraft, which Solar Impulse plans to use for its round-the-world flight in 2015.</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Solar Impulse engineers used MATLAB® and Simulink® to conduct advanced trade studies in which they evaluated design trade­offs and identified critical technology parameters. They used MATLAB and Simulink during the design and construction of the HB-SIA prototype to model and simulate aircraft.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“MATLAB and Simulink enable us to concentrate on high-level modeling and analysis instead of building up tool chains or writing low-level code,” says Ralph Paul, head of flight dynamics and flight test at Solar Impulse. “They give us the ability to prototype and iterate quickly, which is essential on first-of-its-kind projects like Solar Impulse.”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dirty="0" smtClean="0"/>
          </a:p>
          <a:p>
            <a:r>
              <a:rPr lang="en-US" sz="800" b="1" dirty="0" smtClean="0"/>
              <a:t>Challenge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 the Solar Impulse project began, no one knew whether a solar-powered aircraft capable of flying day and night could be built using available technologies. The first challenge was to analyze key factors, including solar cell efficiency, battery performance, wingspan, and weight, and perform tradeoff analysis to balance gathering solar energy and maintaining aerodynamic efficiency.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trade studies focused on performance over a period of hours, but analysis on a much shorter timescale was needed to evaluate flight mechanics, aerodynamics, and flying qualities. Design and construction of the HB-SIA prototype depended on accurate simulations of the aircraft. So, too, did the Solar Impulse test pilots, who needed a flight simulator that replicated the handling qualities and flight dynamics of the Solar Impulse aircraft.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smtClean="0">
              <a:solidFill>
                <a:schemeClr val="tx1"/>
              </a:solidFill>
              <a:effectLst/>
              <a:latin typeface="+mn-lt"/>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“Simulations with MATLAB and Simulink were essential to assessing feasibility and evaluating broad design tradeoffs as well as making detailed design decisions—like the size of control surfaces and the vertical tail—that directly affect aircraft dynamics and handling qualities.”</a:t>
            </a:r>
          </a:p>
          <a:p>
            <a:pPr lvl="2"/>
            <a:r>
              <a:rPr lang="en-US" sz="800" i="1" dirty="0" smtClean="0"/>
              <a:t>- </a:t>
            </a:r>
            <a:r>
              <a:rPr lang="en-US" sz="1200" b="0" i="1" u="none" strike="noStrike" kern="1200" baseline="0" dirty="0" smtClean="0">
                <a:solidFill>
                  <a:schemeClr val="tx1"/>
                </a:solidFill>
                <a:latin typeface="+mn-lt"/>
                <a:ea typeface="+mn-ea"/>
                <a:cs typeface="+mn-cs"/>
              </a:rPr>
              <a:t>Ralph Paul, Solar Impulse</a:t>
            </a:r>
            <a:endParaRPr lang="en-US" sz="1200" i="1" kern="1200" dirty="0" smtClean="0">
              <a:solidFill>
                <a:schemeClr val="tx1"/>
              </a:solidFill>
              <a:effectLst/>
              <a:latin typeface="+mn-lt"/>
              <a:ea typeface="+mn-ea"/>
              <a:cs typeface="+mn-cs"/>
            </a:endParaRPr>
          </a:p>
          <a:p>
            <a:endParaRPr lang="en-US" sz="800" dirty="0" smtClean="0"/>
          </a:p>
          <a:p>
            <a:r>
              <a:rPr lang="en-US" sz="800" b="1" dirty="0" smtClean="0"/>
              <a:t>Solution</a:t>
            </a:r>
          </a:p>
          <a:p>
            <a:r>
              <a:rPr lang="en-US" sz="1200" kern="1200" dirty="0" smtClean="0">
                <a:solidFill>
                  <a:schemeClr val="tx1"/>
                </a:solidFill>
                <a:effectLst/>
                <a:latin typeface="+mn-lt"/>
                <a:ea typeface="+mn-ea"/>
                <a:cs typeface="+mn-cs"/>
              </a:rPr>
              <a:t>Solar Impulse engineers used MATLAB and Simulink throughout the study, design, development, and mission planning stages of the HB-SIA prototype.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They used Simulink to create a system model of the aircraft, its structural properties, and its critical subsystems, including the lithium polymer batteries. Early simulations with this model indicated that the area needed for solar cells would require 80-meter wings; the team simulated and evaluated tradeoffs to identify optimal design parameters, enabling a 64-meter wingspan.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engineers then modeled the aircraft dynamics in Simulink, including its aerodynamic properties, mechanical control systems, electric motors, propellers, and gearbox. Simulations helped the team validate and fine-tune the design.</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create a flight simulator for the HB-SIA, the team extended the aircraft dynamics model, adding S-functions to accept pilot controls and an X-Plane interface for visual feedback.</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team used MATLAB to develop algorithms for the onboard air data computer, which computes air speed and altitude based on pressure sensor data. MATLAB was also used to prototype algorithms for the Omega instrument, which reports the aircraft’s bank angle and flight direction accurate to one degree.</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Using Control System Toolbox™ the team assessed autopilot system requirements and generated Bode plots to visualize system behavior.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After early test flights, the engineers analyzed flight data with MATLAB. They used the analysis results to refine the aircraft dynamics model, estimate sensor errors, and improve the air data computer algorithms.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Using </a:t>
            </a:r>
            <a:r>
              <a:rPr lang="en-US" sz="1200" kern="1200" dirty="0" err="1" smtClean="0">
                <a:solidFill>
                  <a:schemeClr val="tx1"/>
                </a:solidFill>
                <a:effectLst/>
                <a:latin typeface="+mn-lt"/>
                <a:ea typeface="+mn-ea"/>
                <a:cs typeface="+mn-cs"/>
              </a:rPr>
              <a:t>Polyspace</a:t>
            </a:r>
            <a:r>
              <a:rPr lang="en-US" sz="1200" kern="1200" dirty="0" smtClean="0">
                <a:solidFill>
                  <a:schemeClr val="tx1"/>
                </a:solidFill>
                <a:effectLst/>
                <a:latin typeface="+mn-lt"/>
                <a:ea typeface="+mn-ea"/>
                <a:cs typeface="+mn-cs"/>
              </a:rPr>
              <a:t>® code verifiers, the team analyzed the C implementation of air data algorithms and identified potential run-time errors and unsafe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Solar Impulse is using MATLAB and Simulink—and reusing modified HB-SIA models—in the development of the HB-SIB aircraft.</a:t>
            </a:r>
          </a:p>
          <a:p>
            <a:endParaRPr lang="en-US" sz="800" dirty="0" smtClean="0"/>
          </a:p>
          <a:p>
            <a:r>
              <a:rPr lang="en-US" sz="800" b="1" dirty="0" smtClean="0"/>
              <a:t>Results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Key design decisions made early. </a:t>
            </a:r>
            <a:r>
              <a:rPr lang="en-US" sz="1200" kern="1200" dirty="0" smtClean="0">
                <a:solidFill>
                  <a:schemeClr val="tx1"/>
                </a:solidFill>
                <a:effectLst/>
                <a:latin typeface="+mn-lt"/>
                <a:ea typeface="+mn-ea"/>
                <a:cs typeface="+mn-cs"/>
              </a:rPr>
              <a:t>“The HB-SIA has dihedral wings, with the ends angled upwards,” says Paul. “Simulations in Simulink enabled us to rapidly and precisely determine the angle that would balance flying qualities, the requirements of the structural team, and solar efficiency.”</a:t>
            </a:r>
            <a:endParaRPr lang="en-US" sz="800" dirty="0" smtClean="0"/>
          </a:p>
          <a:p>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Vital pilot training enabled.</a:t>
            </a:r>
            <a:r>
              <a:rPr lang="en-US" sz="1200" kern="1200" dirty="0" smtClean="0">
                <a:solidFill>
                  <a:schemeClr val="tx1"/>
                </a:solidFill>
                <a:effectLst/>
                <a:latin typeface="+mn-lt"/>
                <a:ea typeface="+mn-ea"/>
                <a:cs typeface="+mn-cs"/>
              </a:rPr>
              <a:t> “When the pilot turns the yoke to execute a turn, the aircraft’s nose initially moves up to 10 degrees in the opposite direction,” says Paul. “Our simulations predicted this, but more importantly, the flight simulator that we built with Simulink enabled our pilots to learn how to manage this counterintuitive behavior, especially for the final phase of the landing.”</a:t>
            </a:r>
            <a:endParaRPr lang="en-US" sz="800" dirty="0" smtClean="0"/>
          </a:p>
          <a:p>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Models reused</a:t>
            </a:r>
            <a:r>
              <a:rPr lang="en-US" sz="1200" b="1" kern="1200" baseline="0" dirty="0" smtClean="0">
                <a:solidFill>
                  <a:schemeClr val="tx1"/>
                </a:solidFill>
                <a:effectLst/>
                <a:latin typeface="+mn-lt"/>
                <a:ea typeface="+mn-ea"/>
                <a:cs typeface="+mn-cs"/>
              </a:rPr>
              <a:t> and shared throughout development</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“We reused our aircraft dynamics model for the flight simulator and the system model for flight planning,” says Paul. “Compared with low-level code, Simulink block diagrams make it easier to reuse and share designs and ideas across our team.”</a:t>
            </a:r>
          </a:p>
          <a:p>
            <a:endParaRPr lang="en-US" sz="700" b="0" i="1" dirty="0" smtClean="0">
              <a:solidFill>
                <a:srgbClr val="154F8F"/>
              </a:solidFill>
            </a:endParaRPr>
          </a:p>
          <a:p>
            <a:r>
              <a:rPr lang="en-US" sz="200" b="0" i="1" dirty="0" smtClean="0">
                <a:solidFill>
                  <a:srgbClr val="154F8F"/>
                </a:solidFill>
              </a:rPr>
              <a:t>Learn more about Solar</a:t>
            </a:r>
            <a:r>
              <a:rPr lang="en-US" sz="200" b="0" i="1" baseline="0" dirty="0" smtClean="0">
                <a:solidFill>
                  <a:srgbClr val="154F8F"/>
                </a:solidFill>
              </a:rPr>
              <a:t> Impulse</a:t>
            </a:r>
            <a:r>
              <a:rPr lang="en-US" sz="200" b="0" i="1" dirty="0" smtClean="0">
                <a:solidFill>
                  <a:srgbClr val="154F8F"/>
                </a:solidFill>
              </a:rPr>
              <a:t>: </a:t>
            </a:r>
            <a:r>
              <a:rPr lang="en-US" sz="1200" b="0" i="1" u="none" strike="noStrike" kern="1200" baseline="0" dirty="0" smtClean="0">
                <a:solidFill>
                  <a:schemeClr val="tx1"/>
                </a:solidFill>
                <a:latin typeface="+mn-lt"/>
                <a:ea typeface="+mn-ea"/>
                <a:cs typeface="+mn-cs"/>
              </a:rPr>
              <a:t>www.solarimpulse.com</a:t>
            </a:r>
            <a:endParaRPr lang="en-US" sz="200" b="0" i="1" dirty="0" smtClean="0">
              <a:solidFill>
                <a:srgbClr val="154F8F"/>
              </a:solidFill>
            </a:endParaRPr>
          </a:p>
        </p:txBody>
      </p:sp>
    </p:spTree>
    <p:extLst>
      <p:ext uri="{BB962C8B-B14F-4D97-AF65-F5344CB8AC3E}">
        <p14:creationId xmlns:p14="http://schemas.microsoft.com/office/powerpoint/2010/main" val="438753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p>
            <a:fld id="{56D899E5-BFF2-48F2-93E6-5841A2343F64}" type="slidenum">
              <a:rPr lang="en-US" smtClean="0">
                <a:solidFill>
                  <a:prstClr val="black"/>
                </a:solidFill>
              </a:rPr>
              <a:pPr/>
              <a:t>11</a:t>
            </a:fld>
            <a:endParaRPr lang="en-US" smtClean="0">
              <a:solidFill>
                <a:prstClr val="black"/>
              </a:solidFill>
            </a:endParaRPr>
          </a:p>
        </p:txBody>
      </p:sp>
      <p:sp>
        <p:nvSpPr>
          <p:cNvPr id="5123" name="Rectangle 2"/>
          <p:cNvSpPr>
            <a:spLocks noGrp="1" noRot="1" noChangeAspect="1" noChangeArrowheads="1" noTextEdit="1"/>
          </p:cNvSpPr>
          <p:nvPr>
            <p:ph type="sldImg"/>
          </p:nvPr>
        </p:nvSpPr>
        <p:spPr>
          <a:xfrm>
            <a:off x="1146175" y="685800"/>
            <a:ext cx="4570413" cy="3427413"/>
          </a:xfrm>
          <a:ln/>
        </p:spPr>
      </p:sp>
      <p:sp>
        <p:nvSpPr>
          <p:cNvPr id="5124" name="Rectangle 3"/>
          <p:cNvSpPr>
            <a:spLocks noGrp="1" noChangeArrowheads="1"/>
          </p:cNvSpPr>
          <p:nvPr>
            <p:ph type="body" idx="1"/>
          </p:nvPr>
        </p:nvSpPr>
        <p:spPr>
          <a:xfrm>
            <a:off x="912813" y="4341813"/>
            <a:ext cx="5032375" cy="4116387"/>
          </a:xfrm>
          <a:noFill/>
          <a:ln/>
        </p:spPr>
        <p:txBody>
          <a:bodyPr>
            <a:normAutofit fontScale="40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Industries: </a:t>
            </a:r>
            <a:r>
              <a:rPr lang="en-US" sz="1200" kern="1200" dirty="0" smtClean="0">
                <a:solidFill>
                  <a:schemeClr val="tx1"/>
                </a:solidFill>
                <a:effectLst/>
                <a:latin typeface="+mn-lt"/>
                <a:ea typeface="+mn-ea"/>
                <a:cs typeface="+mn-cs"/>
              </a:rPr>
              <a:t>Aerospace and defense</a:t>
            </a:r>
            <a:endParaRPr lang="en-US" b="0" dirty="0" smtClean="0">
              <a:latin typeface="Verdana" pitchFamily="34" charset="0"/>
              <a:ea typeface="Verdana" pitchFamily="34" charset="0"/>
              <a:cs typeface="Verdana" pitchFamily="34" charset="0"/>
            </a:endParaRPr>
          </a:p>
          <a:p>
            <a:pPr eaLnBrk="1" hangingPunct="1"/>
            <a:r>
              <a:rPr lang="en-US" b="1" dirty="0" smtClean="0">
                <a:latin typeface="Verdana" pitchFamily="34" charset="0"/>
              </a:rPr>
              <a:t>Application Areas:</a:t>
            </a:r>
            <a:r>
              <a:rPr lang="en-US" b="0" baseline="0" dirty="0" smtClean="0">
                <a:latin typeface="Verdana" pitchFamily="34" charset="0"/>
              </a:rPr>
              <a:t> </a:t>
            </a:r>
            <a:r>
              <a:rPr lang="en-US" sz="1200" kern="1200" dirty="0" smtClean="0">
                <a:solidFill>
                  <a:schemeClr val="tx1"/>
                </a:solidFill>
                <a:effectLst/>
                <a:latin typeface="Verdana" pitchFamily="34" charset="0"/>
                <a:ea typeface="Verdana" pitchFamily="34" charset="0"/>
                <a:cs typeface="Verdana" pitchFamily="34" charset="0"/>
              </a:rPr>
              <a:t>Control systems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Capabilities</a:t>
            </a:r>
            <a:r>
              <a:rPr lang="en-US" b="0" dirty="0" smtClean="0">
                <a:latin typeface="Verdana" pitchFamily="34" charset="0"/>
              </a:rPr>
              <a:t>: </a:t>
            </a:r>
            <a:r>
              <a:rPr lang="en-US" sz="1200" kern="1200" dirty="0" smtClean="0">
                <a:solidFill>
                  <a:schemeClr val="tx1"/>
                </a:solidFill>
                <a:effectLst/>
                <a:latin typeface="+mn-lt"/>
                <a:ea typeface="+mn-ea"/>
                <a:cs typeface="+mn-cs"/>
              </a:rPr>
              <a:t>Data analysis, Mathematical modeling, Algorithm development, System design and simulation, Physical modeling, Embedded code generation</a:t>
            </a:r>
            <a:endParaRPr lang="en-US" dirty="0" smtClean="0">
              <a:latin typeface="Verdana" pitchFamily="34" charset="0"/>
              <a:ea typeface="Verdana" pitchFamily="34" charset="0"/>
              <a:cs typeface="Verdan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Products Used: </a:t>
            </a:r>
            <a:r>
              <a:rPr lang="en-US" sz="1200" kern="1200" dirty="0" smtClean="0">
                <a:solidFill>
                  <a:schemeClr val="tx1"/>
                </a:solidFill>
                <a:effectLst/>
                <a:latin typeface="+mn-lt"/>
                <a:ea typeface="+mn-ea"/>
                <a:cs typeface="+mn-cs"/>
              </a:rPr>
              <a:t>MATLAB, Simulink, </a:t>
            </a:r>
            <a:r>
              <a:rPr lang="en-US" sz="1200" kern="1200" dirty="0" err="1" smtClean="0">
                <a:solidFill>
                  <a:schemeClr val="tx1"/>
                </a:solidFill>
                <a:effectLst/>
                <a:latin typeface="+mn-lt"/>
                <a:ea typeface="+mn-ea"/>
                <a:cs typeface="+mn-cs"/>
              </a:rPr>
              <a:t>SimPowerSystems</a:t>
            </a:r>
            <a:r>
              <a:rPr lang="en-US" sz="1200" kern="1200" dirty="0" smtClean="0">
                <a:solidFill>
                  <a:schemeClr val="tx1"/>
                </a:solidFill>
                <a:effectLst/>
                <a:latin typeface="+mn-lt"/>
                <a:ea typeface="+mn-ea"/>
                <a:cs typeface="+mn-cs"/>
              </a:rPr>
              <a:t>, Simulink Coder, </a:t>
            </a:r>
            <a:r>
              <a:rPr lang="en-US" sz="1200" kern="1200" dirty="0" err="1" smtClean="0">
                <a:solidFill>
                  <a:schemeClr val="tx1"/>
                </a:solidFill>
                <a:effectLst/>
                <a:latin typeface="+mn-lt"/>
                <a:ea typeface="+mn-ea"/>
                <a:cs typeface="+mn-cs"/>
              </a:rPr>
              <a:t>Stateflow</a:t>
            </a:r>
            <a:endParaRPr lang="en-US" dirty="0" smtClean="0">
              <a:latin typeface="Verdana" pitchFamily="34" charset="0"/>
              <a:ea typeface="Verdana" pitchFamily="34" charset="0"/>
              <a:cs typeface="Verdana" pitchFamily="34" charset="0"/>
            </a:endParaRPr>
          </a:p>
          <a:p>
            <a:pPr eaLnBrk="1" hangingPunct="1"/>
            <a:r>
              <a:rPr lang="en-US" b="1" dirty="0" smtClean="0">
                <a:latin typeface="Verdana" pitchFamily="34" charset="0"/>
              </a:rPr>
              <a:t>Country:</a:t>
            </a:r>
            <a:r>
              <a:rPr lang="en-US" b="0" baseline="0" dirty="0" smtClean="0">
                <a:latin typeface="Verdana" pitchFamily="34" charset="0"/>
              </a:rPr>
              <a:t> USA</a:t>
            </a:r>
            <a:endParaRPr lang="en-US" dirty="0" smtClean="0">
              <a:latin typeface="Verdana" pitchFamily="34" charset="0"/>
            </a:endParaRPr>
          </a:p>
          <a:p>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err="1" smtClean="0">
                <a:solidFill>
                  <a:schemeClr val="tx1"/>
                </a:solidFill>
                <a:effectLst/>
                <a:latin typeface="+mn-lt"/>
                <a:ea typeface="+mn-ea"/>
                <a:cs typeface="+mn-cs"/>
              </a:rPr>
              <a:t>GasTOPS</a:t>
            </a:r>
            <a:r>
              <a:rPr lang="en-US" sz="1200" b="1" kern="1200" dirty="0" smtClean="0">
                <a:solidFill>
                  <a:schemeClr val="tx1"/>
                </a:solidFill>
                <a:effectLst/>
                <a:latin typeface="+mn-lt"/>
                <a:ea typeface="+mn-ea"/>
                <a:cs typeface="+mn-cs"/>
              </a:rPr>
              <a:t> Develops and Tests Propulsion Control Algorithms for the USS Makin Island</a:t>
            </a:r>
            <a:endParaRPr lang="en-US" sz="800" b="1" dirty="0" smtClean="0"/>
          </a:p>
          <a:p>
            <a:r>
              <a:rPr lang="en-US" sz="1200" kern="1200" dirty="0" smtClean="0">
                <a:solidFill>
                  <a:schemeClr val="tx1"/>
                </a:solidFill>
                <a:effectLst/>
                <a:latin typeface="+mn-lt"/>
                <a:ea typeface="+mn-ea"/>
                <a:cs typeface="+mn-cs"/>
              </a:rPr>
              <a:t>The USS Makin Island (LHD 8) is a twin-shaft amphibious assault ship in active service with the U.S. Navy. Nearly 850 feet long and with a full displacement of over 40,000 tons, the Makin Island can carry and launch dozens of helicopters and landing craft. Unlike earlier steam-powered ships of its class, the Makin Island uses a hybrid-electric propulsion system with gas turbines for high-speed travel and electric motors for efficient low-speed operation. The new propulsion configuration has two 35,000 BHP gas turbines, two 5000 BHP AC electric motors, and six diesel generators. </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used Model-Based Design with MATLAB® and Simulink® to model the LHD 8 propulsion plant and develop its control algorithms, simulate the electrical power generation and distribution system, and create a simulator-stimulator system for real-time hardware-in-the-loop (HIL) testing of the machinery control system. This approach enabled the team to identify potential problems before sea trials began.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MATLAB and Simulink, we can rectify issues early in the design phase,” says Shaun Horning, vice president of Technical &amp; Engineering Services at </a:t>
            </a:r>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“Before the ship is built, we can analyze crash astern, crash ahead, and other maneuvers, and generate a set of expected results to compare with actual sea trial results.”.</a:t>
            </a:r>
          </a:p>
          <a:p>
            <a:endParaRPr lang="en-US" sz="800" dirty="0" smtClean="0"/>
          </a:p>
          <a:p>
            <a:r>
              <a:rPr lang="en-US" sz="800" b="1" dirty="0" smtClean="0"/>
              <a:t>The Challenge</a:t>
            </a:r>
          </a:p>
          <a:p>
            <a:r>
              <a:rPr lang="en-US" sz="1200" kern="1200" dirty="0" smtClean="0">
                <a:solidFill>
                  <a:schemeClr val="tx1"/>
                </a:solidFill>
                <a:effectLst/>
                <a:latin typeface="+mn-lt"/>
                <a:ea typeface="+mn-ea"/>
                <a:cs typeface="+mn-cs"/>
              </a:rPr>
              <a:t>The machinery control system (MCS) aboard the LHD 8 controls the propulsion system, including transitions between electric motor and gas turbine drive modes, as well as more than 20 other major ship systems. Altogether, the MCS has more than 10,000 input and output signals.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 develop control algorithms for the complex, first-of-its-kind propulsion system, </a:t>
            </a:r>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needed an accurate model of the plant. Later, </a:t>
            </a:r>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would need to run parametric studies, model electrical power generation and distribution, generate code for HIL test setups, and create a simulation engine for an onboard training system. </a:t>
            </a:r>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required a flexible, </a:t>
            </a:r>
            <a:r>
              <a:rPr lang="en-US" sz="1200" kern="1200" dirty="0" err="1" smtClean="0">
                <a:solidFill>
                  <a:schemeClr val="tx1"/>
                </a:solidFill>
                <a:effectLst/>
                <a:latin typeface="+mn-lt"/>
                <a:ea typeface="+mn-ea"/>
                <a:cs typeface="+mn-cs"/>
              </a:rPr>
              <a:t>multidomain</a:t>
            </a:r>
            <a:r>
              <a:rPr lang="en-US" sz="1200" kern="1200" dirty="0" smtClean="0">
                <a:solidFill>
                  <a:schemeClr val="tx1"/>
                </a:solidFill>
                <a:effectLst/>
                <a:latin typeface="+mn-lt"/>
                <a:ea typeface="+mn-ea"/>
                <a:cs typeface="+mn-cs"/>
              </a:rPr>
              <a:t> modeling and simulation environment that supported all these activities.</a:t>
            </a:r>
            <a:r>
              <a:rPr lang="en-US" sz="1200" kern="1200" baseline="0" dirty="0" smtClean="0">
                <a:solidFill>
                  <a:schemeClr val="tx1"/>
                </a:solidFill>
                <a:effectLst/>
                <a:latin typeface="+mn-lt"/>
                <a:ea typeface="+mn-ea"/>
                <a:cs typeface="+mn-cs"/>
              </a:rPr>
              <a:t> </a:t>
            </a:r>
            <a:endParaRPr lang="en-US" sz="800" i="1" dirty="0" smtClean="0"/>
          </a:p>
          <a:p>
            <a:pPr eaLnBrk="1" hangingPunct="1"/>
            <a:endParaRPr lang="en-US" smtClean="0"/>
          </a:p>
          <a:p>
            <a:pPr lvl="2" eaLnBrk="1" hangingPunct="1"/>
            <a:r>
              <a:rPr lang="en-US" sz="1200" i="1" kern="1200" smtClean="0">
                <a:solidFill>
                  <a:schemeClr val="tx1"/>
                </a:solidFill>
                <a:effectLst/>
                <a:latin typeface="+mn-lt"/>
                <a:ea typeface="+mn-ea"/>
                <a:cs typeface="+mn-cs"/>
              </a:rPr>
              <a:t>“We mitigate risk by simulating complex marine and aircraft systems before they are built. To reduce costs, we automate simulations with MATLAB and reuse models throughout development. Understanding multidomain systems through simulations in Simulink and SimPowerSystems is invaluable to our business</a:t>
            </a:r>
            <a:r>
              <a:rPr lang="en-US" i="1" smtClean="0">
                <a:solidFill>
                  <a:srgbClr val="C31313"/>
                </a:solidFill>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i="1" smtClean="0">
                <a:solidFill>
                  <a:srgbClr val="C31313"/>
                </a:solidFill>
              </a:rPr>
              <a:t>- Shaun Horning, GasTOPS</a:t>
            </a:r>
          </a:p>
          <a:p>
            <a:pPr eaLnBrk="1" hangingPunct="1"/>
            <a:endParaRPr lang="en-US" smtClean="0">
              <a:solidFill>
                <a:srgbClr val="C31313"/>
              </a:solidFill>
            </a:endParaRPr>
          </a:p>
          <a:p>
            <a:r>
              <a:rPr lang="en-US" sz="800" b="1" smtClean="0"/>
              <a:t>The </a:t>
            </a:r>
            <a:r>
              <a:rPr lang="en-US" sz="800" b="1" dirty="0" smtClean="0"/>
              <a:t>Solution</a:t>
            </a:r>
          </a:p>
          <a:p>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used Model-Based Design with MATLAB and Simulink to accelerate LHD 8 development and analysis projects. </a:t>
            </a:r>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engineers developed a Simulink model of the propulsion system, including </a:t>
            </a:r>
            <a:r>
              <a:rPr lang="en-US" sz="1200" kern="1200" dirty="0" err="1" smtClean="0">
                <a:solidFill>
                  <a:schemeClr val="tx1"/>
                </a:solidFill>
                <a:effectLst/>
                <a:latin typeface="+mn-lt"/>
                <a:ea typeface="+mn-ea"/>
                <a:cs typeface="+mn-cs"/>
              </a:rPr>
              <a:t>submodels</a:t>
            </a:r>
            <a:r>
              <a:rPr lang="en-US" sz="1200" kern="1200" dirty="0" smtClean="0">
                <a:solidFill>
                  <a:schemeClr val="tx1"/>
                </a:solidFill>
                <a:effectLst/>
                <a:latin typeface="+mn-lt"/>
                <a:ea typeface="+mn-ea"/>
                <a:cs typeface="+mn-cs"/>
              </a:rPr>
              <a:t> for the hull, propellers, shafting, gearboxes, motors, generators, and gas turbines.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Many of these </a:t>
            </a:r>
            <a:r>
              <a:rPr lang="en-US" sz="1200" kern="1200" dirty="0" err="1" smtClean="0">
                <a:solidFill>
                  <a:schemeClr val="tx1"/>
                </a:solidFill>
                <a:effectLst/>
                <a:latin typeface="+mn-lt"/>
                <a:ea typeface="+mn-ea"/>
                <a:cs typeface="+mn-cs"/>
              </a:rPr>
              <a:t>submodels</a:t>
            </a:r>
            <a:r>
              <a:rPr lang="en-US" sz="1200" kern="1200" dirty="0" smtClean="0">
                <a:solidFill>
                  <a:schemeClr val="tx1"/>
                </a:solidFill>
                <a:effectLst/>
                <a:latin typeface="+mn-lt"/>
                <a:ea typeface="+mn-ea"/>
                <a:cs typeface="+mn-cs"/>
              </a:rPr>
              <a:t> came from a Simulink library of parameterized components that </a:t>
            </a:r>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had developed for similar projects. Others were provided by OEMs as MATLAB or Fortran code, and integrated into the Simulink propulsion model.</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modeled the machinery control system in Simulink and </a:t>
            </a:r>
            <a:r>
              <a:rPr lang="en-US" sz="1200" kern="1200" dirty="0" err="1" smtClean="0">
                <a:solidFill>
                  <a:schemeClr val="tx1"/>
                </a:solidFill>
                <a:effectLst/>
                <a:latin typeface="+mn-lt"/>
                <a:ea typeface="+mn-ea"/>
                <a:cs typeface="+mn-cs"/>
              </a:rPr>
              <a:t>Stateflow</a:t>
            </a:r>
            <a:r>
              <a:rPr lang="en-US" sz="1200" kern="1200" dirty="0" smtClean="0">
                <a:solidFill>
                  <a:schemeClr val="tx1"/>
                </a:solidFill>
                <a:effectLst/>
                <a:latin typeface="+mn-lt"/>
                <a:ea typeface="+mn-ea"/>
                <a:cs typeface="+mn-cs"/>
              </a:rPr>
              <a:t>®, using state transition diagrams to describe drive mode changeovers.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engineers conducted an extensive test program in which MATLAB scripts were used to launch Simulink and collect the results of simulated ship maneuvers under various environmental conditions. In parametric studies, sweeps of propeller efficiency, hull resistance, and other key values were conducted to assess MCS performance and robustness.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the electrical plant, the team used Simulink and </a:t>
            </a:r>
            <a:r>
              <a:rPr lang="en-US" sz="1200" kern="1200" dirty="0" err="1" smtClean="0">
                <a:solidFill>
                  <a:schemeClr val="tx1"/>
                </a:solidFill>
                <a:effectLst/>
                <a:latin typeface="+mn-lt"/>
                <a:ea typeface="+mn-ea"/>
                <a:cs typeface="+mn-cs"/>
              </a:rPr>
              <a:t>SimPowerSystems</a:t>
            </a:r>
            <a:r>
              <a:rPr lang="en-US" sz="1200" kern="1200" dirty="0" smtClean="0">
                <a:solidFill>
                  <a:schemeClr val="tx1"/>
                </a:solidFill>
                <a:effectLst/>
                <a:latin typeface="+mn-lt"/>
                <a:ea typeface="+mn-ea"/>
                <a:cs typeface="+mn-cs"/>
              </a:rPr>
              <a:t>™ to model six diesel generators, eight transformers, numerous smart breakers, and the distribution system, as well as electric motors and other loads. They performed simulations to evaluate the system response to short circuits, generator failures, and various fault conditions.</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combined elements of the propulsion and electric plant models with models of other machinery systems in Simulink, and used Simulink Coder™ to generate code for a real-time HIL testing setup. They streamlined this process by creating MATLAB functions that generate Simulink models based on predefined operating parameters for pumps, valves, fans, and other components.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Later, the team extended the MCS test model to support simulation of about 100 different system and component faults, and used Simulink Coder to generate C code for an onboard training system.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MCS is now in service aboard the USS Makin </a:t>
            </a:r>
            <a:r>
              <a:rPr lang="en-US" sz="1200" kern="1200" smtClean="0">
                <a:solidFill>
                  <a:schemeClr val="tx1"/>
                </a:solidFill>
                <a:effectLst/>
                <a:latin typeface="+mn-lt"/>
                <a:ea typeface="+mn-ea"/>
                <a:cs typeface="+mn-cs"/>
              </a:rPr>
              <a:t>Island. </a:t>
            </a:r>
            <a:endParaRPr lang="en-US" sz="1200" kern="1200" dirty="0" smtClean="0">
              <a:solidFill>
                <a:schemeClr val="tx1"/>
              </a:solidFill>
              <a:effectLst/>
              <a:latin typeface="+mn-lt"/>
              <a:ea typeface="+mn-ea"/>
              <a:cs typeface="+mn-cs"/>
            </a:endParaRPr>
          </a:p>
          <a:p>
            <a:endParaRPr lang="en-US" sz="800" dirty="0" smtClean="0"/>
          </a:p>
          <a:p>
            <a:r>
              <a:rPr lang="en-US" sz="800" b="1" dirty="0" smtClean="0"/>
              <a:t>Results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Time-to-simulation cut by two-thirds. </a:t>
            </a:r>
            <a:r>
              <a:rPr lang="en-US" sz="1200" kern="1200" dirty="0" smtClean="0">
                <a:solidFill>
                  <a:schemeClr val="tx1"/>
                </a:solidFill>
                <a:effectLst/>
                <a:latin typeface="+mn-lt"/>
                <a:ea typeface="+mn-ea"/>
                <a:cs typeface="+mn-cs"/>
              </a:rPr>
              <a:t>“It’s not uncommon for companies to spend six months or more modeling ships and other complex systems before they get any useful simulation results,” says Horning. “Using MATLAB and Simulink with the library and scripts we have developed, we can have simulation results in two months or less, which can be a huge advantage during the design process.”</a:t>
            </a:r>
            <a:endParaRPr lang="en-US" sz="800" dirty="0" smtClean="0"/>
          </a:p>
          <a:p>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Key design issues identified early. </a:t>
            </a:r>
            <a:r>
              <a:rPr lang="en-US" sz="1200" kern="1200" dirty="0" smtClean="0">
                <a:solidFill>
                  <a:schemeClr val="tx1"/>
                </a:solidFill>
                <a:effectLst/>
                <a:latin typeface="+mn-lt"/>
                <a:ea typeface="+mn-ea"/>
                <a:cs typeface="+mn-cs"/>
              </a:rPr>
              <a:t>“Our simulations revealed that in the transition from turbine power to electric power, the turbines provided substantially more power than was expected during their cool down,” explains Horning. “Simulink enabled us—and our clients—to understand how the systems would perform before the ship was built.”</a:t>
            </a:r>
            <a:endParaRPr lang="en-US" sz="800" dirty="0" smtClean="0"/>
          </a:p>
          <a:p>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Models reused multiple times.</a:t>
            </a:r>
            <a:r>
              <a:rPr lang="en-US" sz="1200" kern="1200" dirty="0" smtClean="0">
                <a:solidFill>
                  <a:schemeClr val="tx1"/>
                </a:solidFill>
                <a:effectLst/>
                <a:latin typeface="+mn-lt"/>
                <a:ea typeface="+mn-ea"/>
                <a:cs typeface="+mn-cs"/>
              </a:rPr>
              <a:t> “Our propulsion and electrical system models were based on Simulink library elements,” says Horning. “We reused elements of those models extensively to verify the controller design, generate code for HIL tests, and create the core of the onboard training environment.”</a:t>
            </a:r>
          </a:p>
          <a:p>
            <a:endParaRPr lang="en-US" sz="700" b="0" i="1" dirty="0" smtClean="0">
              <a:solidFill>
                <a:srgbClr val="154F8F"/>
              </a:solidFill>
            </a:endParaRPr>
          </a:p>
          <a:p>
            <a:r>
              <a:rPr lang="en-US" sz="200" b="0" i="1" dirty="0" smtClean="0">
                <a:solidFill>
                  <a:srgbClr val="154F8F"/>
                </a:solidFill>
              </a:rPr>
              <a:t>Learn more about </a:t>
            </a:r>
            <a:r>
              <a:rPr lang="en-US" sz="200" b="0" i="1" dirty="0" err="1" smtClean="0">
                <a:solidFill>
                  <a:srgbClr val="154F8F"/>
                </a:solidFill>
              </a:rPr>
              <a:t>GasTOPS</a:t>
            </a:r>
            <a:r>
              <a:rPr lang="en-US" sz="200" b="0" i="1" smtClean="0">
                <a:solidFill>
                  <a:srgbClr val="154F8F"/>
                </a:solidFill>
              </a:rPr>
              <a:t>: </a:t>
            </a:r>
            <a:r>
              <a:rPr lang="en-US" sz="1200" b="0" i="1" u="none" strike="noStrike" kern="1200" baseline="0" smtClean="0">
                <a:solidFill>
                  <a:schemeClr val="tx1"/>
                </a:solidFill>
                <a:latin typeface="+mn-lt"/>
                <a:ea typeface="+mn-ea"/>
                <a:cs typeface="+mn-cs"/>
              </a:rPr>
              <a:t>www.gastops.com </a:t>
            </a:r>
            <a:endParaRPr lang="en-US" sz="200" b="0" i="1" dirty="0" smtClean="0">
              <a:solidFill>
                <a:srgbClr val="154F8F"/>
              </a:solidFill>
            </a:endParaRPr>
          </a:p>
        </p:txBody>
      </p:sp>
    </p:spTree>
    <p:extLst>
      <p:ext uri="{BB962C8B-B14F-4D97-AF65-F5344CB8AC3E}">
        <p14:creationId xmlns:p14="http://schemas.microsoft.com/office/powerpoint/2010/main" val="698851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p>
            <a:fld id="{56D899E5-BFF2-48F2-93E6-5841A2343F64}" type="slidenum">
              <a:rPr lang="en-US" smtClean="0"/>
              <a:pPr/>
              <a:t>12</a:t>
            </a:fld>
            <a:endParaRPr lang="en-US" dirty="0" smtClean="0"/>
          </a:p>
        </p:txBody>
      </p:sp>
      <p:sp>
        <p:nvSpPr>
          <p:cNvPr id="5123" name="Rectangle 2"/>
          <p:cNvSpPr>
            <a:spLocks noGrp="1" noRot="1" noChangeAspect="1" noChangeArrowheads="1" noTextEdit="1"/>
          </p:cNvSpPr>
          <p:nvPr>
            <p:ph type="sldImg"/>
          </p:nvPr>
        </p:nvSpPr>
        <p:spPr>
          <a:xfrm>
            <a:off x="1146175" y="685800"/>
            <a:ext cx="4570413" cy="3427413"/>
          </a:xfrm>
          <a:ln/>
        </p:spPr>
      </p:sp>
      <p:sp>
        <p:nvSpPr>
          <p:cNvPr id="5124" name="Rectangle 3"/>
          <p:cNvSpPr>
            <a:spLocks noGrp="1" noChangeArrowheads="1"/>
          </p:cNvSpPr>
          <p:nvPr>
            <p:ph type="body" idx="1"/>
          </p:nvPr>
        </p:nvSpPr>
        <p:spPr>
          <a:xfrm>
            <a:off x="912813" y="4341813"/>
            <a:ext cx="5032375" cy="4116387"/>
          </a:xfrm>
          <a:noFill/>
          <a:ln/>
        </p:spPr>
        <p:txBody>
          <a:bodyPr>
            <a:normAutofit fontScale="40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Industries: </a:t>
            </a:r>
            <a:r>
              <a:rPr lang="en-US" sz="1200" kern="1200" dirty="0" smtClean="0">
                <a:solidFill>
                  <a:schemeClr val="tx1"/>
                </a:solidFill>
                <a:effectLst/>
                <a:latin typeface="+mn-lt"/>
                <a:ea typeface="+mn-ea"/>
                <a:cs typeface="+mn-cs"/>
              </a:rPr>
              <a:t>Aerospace and defense</a:t>
            </a:r>
            <a:endParaRPr lang="en-US" b="0" dirty="0" smtClean="0">
              <a:latin typeface="Verdana" pitchFamily="34" charset="0"/>
              <a:ea typeface="Verdana" pitchFamily="34" charset="0"/>
              <a:cs typeface="Verdan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Application Areas:</a:t>
            </a:r>
            <a:r>
              <a:rPr lang="en-US" b="0" baseline="0" dirty="0" smtClean="0">
                <a:latin typeface="Verdana" pitchFamily="34" charset="0"/>
              </a:rPr>
              <a:t> </a:t>
            </a:r>
            <a:r>
              <a:rPr lang="en-US" sz="1200" kern="1200" dirty="0" smtClean="0">
                <a:solidFill>
                  <a:schemeClr val="tx1"/>
                </a:solidFill>
                <a:effectLst/>
                <a:latin typeface="+mn-lt"/>
                <a:ea typeface="+mn-ea"/>
                <a:cs typeface="+mn-cs"/>
              </a:rPr>
              <a:t>Control systems, Embedded systems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Capabilities</a:t>
            </a:r>
            <a:r>
              <a:rPr lang="en-US" b="0" dirty="0" smtClean="0">
                <a:latin typeface="Verdana" pitchFamily="34" charset="0"/>
              </a:rPr>
              <a:t>: </a:t>
            </a:r>
            <a:r>
              <a:rPr lang="en-US" sz="1200" kern="1200" dirty="0" smtClean="0">
                <a:solidFill>
                  <a:schemeClr val="tx1"/>
                </a:solidFill>
                <a:effectLst/>
                <a:latin typeface="+mn-lt"/>
                <a:ea typeface="+mn-ea"/>
                <a:cs typeface="+mn-cs"/>
              </a:rPr>
              <a:t>Data analysis, Mathematical modeling, Algorithm development, System design and simulation</a:t>
            </a:r>
            <a:endParaRPr lang="en-US" dirty="0" smtClean="0">
              <a:latin typeface="Verdana" pitchFamily="34" charset="0"/>
              <a:ea typeface="Verdana" pitchFamily="34" charset="0"/>
              <a:cs typeface="Verdana" pitchFamily="34" charset="0"/>
            </a:endParaRPr>
          </a:p>
          <a:p>
            <a:r>
              <a:rPr lang="en-US" b="1" dirty="0" smtClean="0">
                <a:latin typeface="Verdana" pitchFamily="34" charset="0"/>
              </a:rPr>
              <a:t>Products Used: </a:t>
            </a:r>
            <a:r>
              <a:rPr lang="en-US" sz="1200" kern="1200" dirty="0" smtClean="0">
                <a:solidFill>
                  <a:schemeClr val="tx1"/>
                </a:solidFill>
                <a:effectLst/>
                <a:latin typeface="+mn-lt"/>
                <a:ea typeface="+mn-ea"/>
                <a:cs typeface="+mn-cs"/>
              </a:rPr>
              <a:t>MATLAB, Simulink, Aerospace </a:t>
            </a:r>
            <a:r>
              <a:rPr lang="en-US" sz="1200" kern="1200" dirty="0" err="1" smtClean="0">
                <a:solidFill>
                  <a:schemeClr val="tx1"/>
                </a:solidFill>
                <a:effectLst/>
                <a:latin typeface="+mn-lt"/>
                <a:ea typeface="+mn-ea"/>
                <a:cs typeface="+mn-cs"/>
              </a:rPr>
              <a:t>Blockset</a:t>
            </a:r>
            <a:r>
              <a:rPr lang="en-US" sz="1200" kern="1200" dirty="0" smtClean="0">
                <a:solidFill>
                  <a:schemeClr val="tx1"/>
                </a:solidFill>
                <a:effectLst/>
                <a:latin typeface="+mn-lt"/>
                <a:ea typeface="+mn-ea"/>
                <a:cs typeface="+mn-cs"/>
              </a:rPr>
              <a:t>, Control System Toolbox, Embedded Coder</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Country:</a:t>
            </a:r>
            <a:r>
              <a:rPr lang="en-US" b="0" baseline="0" dirty="0" smtClean="0">
                <a:latin typeface="Verdana" pitchFamily="34" charset="0"/>
              </a:rPr>
              <a:t> United States</a:t>
            </a:r>
            <a:endParaRPr lang="en-US" dirty="0" smtClean="0">
              <a:latin typeface="Verdana" pitchFamily="34" charset="0"/>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NASA Interns Develop Guidance, Navigation, and Control Software for </a:t>
            </a:r>
            <a:r>
              <a:rPr lang="en-US" sz="1200" b="1" kern="1200" dirty="0" err="1" smtClean="0">
                <a:solidFill>
                  <a:schemeClr val="tx1"/>
                </a:solidFill>
                <a:effectLst/>
                <a:latin typeface="+mn-lt"/>
                <a:ea typeface="+mn-ea"/>
                <a:cs typeface="+mn-cs"/>
              </a:rPr>
              <a:t>Quadcopter</a:t>
            </a:r>
            <a:r>
              <a:rPr lang="en-US" sz="1200" b="1" kern="1200" dirty="0" smtClean="0">
                <a:solidFill>
                  <a:schemeClr val="tx1"/>
                </a:solidFill>
                <a:effectLst/>
                <a:latin typeface="+mn-lt"/>
                <a:ea typeface="+mn-ea"/>
                <a:cs typeface="+mn-cs"/>
              </a:rPr>
              <a:t> with Model-Based Design</a:t>
            </a:r>
          </a:p>
          <a:p>
            <a:r>
              <a:rPr lang="en-US" sz="1200" kern="1200" dirty="0" smtClean="0">
                <a:solidFill>
                  <a:schemeClr val="tx1"/>
                </a:solidFill>
                <a:effectLst/>
                <a:latin typeface="+mn-lt"/>
                <a:ea typeface="+mn-ea"/>
                <a:cs typeface="+mn-cs"/>
              </a:rPr>
              <a:t>Internship programs at NASA provide engineering students with opportunities to work on engaging aerospace projects and introduce them to the tools and processes used by practicing engineers.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NASA’s Marshall Space Flight Center (MSFC) meets these objectives with a program in which interns and junior engineers use Model-Based Design with MATLAB® and Simulink® to develop guidance, navigation, and control (GNC) software for small </a:t>
            </a:r>
            <a:r>
              <a:rPr lang="en-US" sz="1200" kern="1200" dirty="0" err="1" smtClean="0">
                <a:solidFill>
                  <a:schemeClr val="tx1"/>
                </a:solidFill>
                <a:effectLst/>
                <a:latin typeface="+mn-lt"/>
                <a:ea typeface="+mn-ea"/>
                <a:cs typeface="+mn-cs"/>
              </a:rPr>
              <a:t>multirotor</a:t>
            </a:r>
            <a:r>
              <a:rPr lang="en-US" sz="1200" kern="1200" dirty="0" smtClean="0">
                <a:solidFill>
                  <a:schemeClr val="tx1"/>
                </a:solidFill>
                <a:effectLst/>
                <a:latin typeface="+mn-lt"/>
                <a:ea typeface="+mn-ea"/>
                <a:cs typeface="+mn-cs"/>
              </a:rPr>
              <a:t> aircraft.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Model-Based Design, young engineers can build hardware, write flight software, and conduct flight tests to validate their models and control design in a 10-week program. They use the same tools the NASA MSFC team used to develop the GNC algorithms for the Mighty Eagle robotic lander and other systems.</a:t>
            </a:r>
            <a:r>
              <a:rPr lang="en-US" sz="1200" b="0" i="0" u="none" strike="noStrike" kern="1200" baseline="0" dirty="0" smtClean="0">
                <a:solidFill>
                  <a:schemeClr val="tx1"/>
                </a:solidFill>
                <a:latin typeface="+mn-lt"/>
                <a:ea typeface="+mn-ea"/>
                <a:cs typeface="+mn-cs"/>
              </a:rPr>
              <a:t> </a:t>
            </a:r>
            <a:r>
              <a:rPr lang="en-US"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dirty="0" smtClean="0"/>
          </a:p>
          <a:p>
            <a:r>
              <a:rPr lang="en-US" sz="800" b="1" dirty="0" smtClean="0"/>
              <a:t>Challenge</a:t>
            </a:r>
            <a:endParaRPr lang="en-US" sz="1200" b="0" i="0" u="none" strike="noStrike" kern="1200" baseline="0" dirty="0" smtClean="0">
              <a:solidFill>
                <a:schemeClr val="tx1"/>
              </a:solidFill>
              <a:latin typeface="+mn-lt"/>
              <a:ea typeface="+mn-ea"/>
              <a:cs typeface="+mn-cs"/>
            </a:endParaRPr>
          </a:p>
          <a:p>
            <a:r>
              <a:rPr lang="en-US" sz="1200" kern="1200" smtClean="0">
                <a:solidFill>
                  <a:schemeClr val="tx1"/>
                </a:solidFill>
                <a:effectLst/>
                <a:latin typeface="+mn-lt"/>
                <a:ea typeface="+mn-ea"/>
                <a:cs typeface="+mn-cs"/>
              </a:rPr>
              <a:t>The </a:t>
            </a:r>
            <a:r>
              <a:rPr lang="en-US" sz="1200" kern="1200" dirty="0" smtClean="0">
                <a:solidFill>
                  <a:schemeClr val="tx1"/>
                </a:solidFill>
                <a:effectLst/>
                <a:latin typeface="+mn-lt"/>
                <a:ea typeface="+mn-ea"/>
                <a:cs typeface="+mn-cs"/>
              </a:rPr>
              <a:t>NASA MSFC team sought a realistic yet economical way to give their interns opportunities to work directly with flight software and hardware. They selected a </a:t>
            </a:r>
            <a:r>
              <a:rPr lang="en-US" sz="1200" kern="1200" dirty="0" err="1" smtClean="0">
                <a:solidFill>
                  <a:schemeClr val="tx1"/>
                </a:solidFill>
                <a:effectLst/>
                <a:latin typeface="+mn-lt"/>
                <a:ea typeface="+mn-ea"/>
                <a:cs typeface="+mn-cs"/>
              </a:rPr>
              <a:t>quadcopter</a:t>
            </a:r>
            <a:r>
              <a:rPr lang="en-US" sz="1200" kern="1200" dirty="0" smtClean="0">
                <a:solidFill>
                  <a:schemeClr val="tx1"/>
                </a:solidFill>
                <a:effectLst/>
                <a:latin typeface="+mn-lt"/>
                <a:ea typeface="+mn-ea"/>
                <a:cs typeface="+mn-cs"/>
              </a:rPr>
              <a:t> vehicle and </a:t>
            </a:r>
            <a:r>
              <a:rPr lang="en-US" sz="1200" kern="1200" dirty="0" err="1" smtClean="0">
                <a:solidFill>
                  <a:schemeClr val="tx1"/>
                </a:solidFill>
                <a:effectLst/>
                <a:latin typeface="+mn-lt"/>
                <a:ea typeface="+mn-ea"/>
                <a:cs typeface="+mn-cs"/>
              </a:rPr>
              <a:t>ArduPilot</a:t>
            </a:r>
            <a:r>
              <a:rPr lang="en-US" sz="1200" kern="1200" dirty="0" smtClean="0">
                <a:solidFill>
                  <a:schemeClr val="tx1"/>
                </a:solidFill>
                <a:effectLst/>
                <a:latin typeface="+mn-lt"/>
                <a:ea typeface="+mn-ea"/>
                <a:cs typeface="+mn-cs"/>
              </a:rPr>
              <a:t> Mega 2.5 hardware for the program, but this approach brought several challenges.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First, they needed to provide undergraduate engineers, many of whom had little control design or programming experience, with easy-to-learn tools that they could use to rapidly develop GNC algorithms. Second, to avoid damaging the aircraft, they needed a simulation environment that would enable the interns to verify their algorithms before flight testing. Lastly, they needed an easy way for the interns to deploy algorithms to the </a:t>
            </a:r>
            <a:r>
              <a:rPr lang="en-US" sz="1200" kern="1200" dirty="0" err="1" smtClean="0">
                <a:solidFill>
                  <a:schemeClr val="tx1"/>
                </a:solidFill>
                <a:effectLst/>
                <a:latin typeface="+mn-lt"/>
                <a:ea typeface="+mn-ea"/>
                <a:cs typeface="+mn-cs"/>
              </a:rPr>
              <a:t>ArduPilot</a:t>
            </a:r>
            <a:r>
              <a:rPr lang="en-US" sz="1200" kern="1200" dirty="0" smtClean="0">
                <a:solidFill>
                  <a:schemeClr val="tx1"/>
                </a:solidFill>
                <a:effectLst/>
                <a:latin typeface="+mn-lt"/>
                <a:ea typeface="+mn-ea"/>
                <a:cs typeface="+mn-cs"/>
              </a:rPr>
              <a:t> hardware and interact with the accelerometers, gyroscopes, and other sensors on the </a:t>
            </a:r>
            <a:r>
              <a:rPr lang="en-US" sz="1200" kern="1200" dirty="0" err="1" smtClean="0">
                <a:solidFill>
                  <a:schemeClr val="tx1"/>
                </a:solidFill>
                <a:effectLst/>
                <a:latin typeface="+mn-lt"/>
                <a:ea typeface="+mn-ea"/>
                <a:cs typeface="+mn-cs"/>
              </a:rPr>
              <a:t>ArduPilot</a:t>
            </a:r>
            <a:r>
              <a:rPr lang="en-US" sz="1200" kern="1200" dirty="0" smtClean="0">
                <a:solidFill>
                  <a:schemeClr val="tx1"/>
                </a:solidFill>
                <a:effectLst/>
                <a:latin typeface="+mn-lt"/>
                <a:ea typeface="+mn-ea"/>
                <a:cs typeface="+mn-cs"/>
              </a:rPr>
              <a:t> board. </a:t>
            </a:r>
            <a:r>
              <a:rPr lang="en-US" sz="1200" b="0" i="0" u="none" strike="noStrike" kern="1200" baseline="0" dirty="0" smtClean="0">
                <a:solidFill>
                  <a:schemeClr val="tx1"/>
                </a:solidFill>
                <a:latin typeface="+mn-lt"/>
                <a:ea typeface="+mn-ea"/>
                <a:cs typeface="+mn-cs"/>
              </a:rPr>
              <a:t> </a:t>
            </a:r>
            <a:endParaRPr lang="en-US" sz="1200" kern="1200" dirty="0" smtClean="0">
              <a:solidFill>
                <a:schemeClr val="tx1"/>
              </a:solidFill>
              <a:effectLst/>
              <a:latin typeface="+mn-lt"/>
              <a:ea typeface="+mn-ea"/>
              <a:cs typeface="+mn-cs"/>
            </a:endParaRPr>
          </a:p>
          <a:p>
            <a:endParaRPr lang="en-US" sz="800" dirty="0" smtClean="0"/>
          </a:p>
          <a:p>
            <a:pPr lvl="2"/>
            <a:r>
              <a:rPr lang="en-US" sz="800" i="1" smtClean="0"/>
              <a:t>Model-Based Design makes both working engineers and interns at NASA MSFC more productive. The students have more fun because they can run the GNC algorithms they create in Simulink on a real processor and quickly get things done.</a:t>
            </a:r>
          </a:p>
          <a:p>
            <a:endParaRPr lang="en-US" sz="800" dirty="0" smtClean="0"/>
          </a:p>
          <a:p>
            <a:r>
              <a:rPr lang="en-US" sz="800" b="1" dirty="0" smtClean="0"/>
              <a:t>Solution</a:t>
            </a:r>
            <a:endParaRPr lang="en-US" sz="1200" b="0" i="0" u="none" strike="noStrike" kern="1200" baseline="0" dirty="0" smtClean="0">
              <a:solidFill>
                <a:schemeClr val="tx1"/>
              </a:solidFill>
              <a:latin typeface="+mn-lt"/>
              <a:ea typeface="+mn-ea"/>
              <a:cs typeface="+mn-cs"/>
            </a:endParaRPr>
          </a:p>
          <a:p>
            <a:r>
              <a:rPr lang="en-US" sz="1200" kern="1200" dirty="0" smtClean="0">
                <a:solidFill>
                  <a:schemeClr val="tx1"/>
                </a:solidFill>
                <a:effectLst/>
                <a:latin typeface="+mn-lt"/>
                <a:ea typeface="+mn-ea"/>
                <a:cs typeface="+mn-cs"/>
              </a:rPr>
              <a:t>The NASA MSFC team selected Model-Based Design with MATLAB and Simulink for their engineering internship program.</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Interns learn modeling, simulation, and control design in Simulink by viewing the Simulink tutorials on mathworks.com and attending training sessions conducted by NASA engineers.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After assembling the </a:t>
            </a:r>
            <a:r>
              <a:rPr lang="en-US" sz="1200" kern="1200" dirty="0" err="1" smtClean="0">
                <a:solidFill>
                  <a:schemeClr val="tx1"/>
                </a:solidFill>
                <a:effectLst/>
                <a:latin typeface="+mn-lt"/>
                <a:ea typeface="+mn-ea"/>
                <a:cs typeface="+mn-cs"/>
              </a:rPr>
              <a:t>quadcopter</a:t>
            </a:r>
            <a:r>
              <a:rPr lang="en-US" sz="1200" kern="1200" dirty="0" smtClean="0">
                <a:solidFill>
                  <a:schemeClr val="tx1"/>
                </a:solidFill>
                <a:effectLst/>
                <a:latin typeface="+mn-lt"/>
                <a:ea typeface="+mn-ea"/>
                <a:cs typeface="+mn-cs"/>
              </a:rPr>
              <a:t> from a kit, they build a six-degree-of-freedom model of the </a:t>
            </a:r>
            <a:r>
              <a:rPr lang="en-US" sz="1200" kern="1200" dirty="0" err="1" smtClean="0">
                <a:solidFill>
                  <a:schemeClr val="tx1"/>
                </a:solidFill>
                <a:effectLst/>
                <a:latin typeface="+mn-lt"/>
                <a:ea typeface="+mn-ea"/>
                <a:cs typeface="+mn-cs"/>
              </a:rPr>
              <a:t>quadcopter</a:t>
            </a:r>
            <a:r>
              <a:rPr lang="en-US" sz="1200" kern="1200" dirty="0" smtClean="0">
                <a:solidFill>
                  <a:schemeClr val="tx1"/>
                </a:solidFill>
                <a:effectLst/>
                <a:latin typeface="+mn-lt"/>
                <a:ea typeface="+mn-ea"/>
                <a:cs typeface="+mn-cs"/>
              </a:rPr>
              <a:t> in Simulink, using Aerospace </a:t>
            </a:r>
            <a:r>
              <a:rPr lang="en-US" sz="1200" kern="1200" dirty="0" err="1" smtClean="0">
                <a:solidFill>
                  <a:schemeClr val="tx1"/>
                </a:solidFill>
                <a:effectLst/>
                <a:latin typeface="+mn-lt"/>
                <a:ea typeface="+mn-ea"/>
                <a:cs typeface="+mn-cs"/>
              </a:rPr>
              <a:t>Blockset</a:t>
            </a:r>
            <a:r>
              <a:rPr lang="en-US" sz="1200" kern="1200" dirty="0" smtClean="0">
                <a:solidFill>
                  <a:schemeClr val="tx1"/>
                </a:solidFill>
                <a:effectLst/>
                <a:latin typeface="+mn-lt"/>
                <a:ea typeface="+mn-ea"/>
                <a:cs typeface="+mn-cs"/>
              </a:rPr>
              <a:t>™ to model the equations of motion.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Working in Simulink, they create a controller model to provide stability augmentation for the </a:t>
            </a:r>
            <a:r>
              <a:rPr lang="en-US" sz="1200" kern="1200" dirty="0" err="1" smtClean="0">
                <a:solidFill>
                  <a:schemeClr val="tx1"/>
                </a:solidFill>
                <a:effectLst/>
                <a:latin typeface="+mn-lt"/>
                <a:ea typeface="+mn-ea"/>
                <a:cs typeface="+mn-cs"/>
              </a:rPr>
              <a:t>quadcopter</a:t>
            </a:r>
            <a:r>
              <a:rPr lang="en-US" sz="1200" kern="1200" dirty="0" smtClean="0">
                <a:solidFill>
                  <a:schemeClr val="tx1"/>
                </a:solidFill>
                <a:effectLst/>
                <a:latin typeface="+mn-lt"/>
                <a:ea typeface="+mn-ea"/>
                <a:cs typeface="+mn-cs"/>
              </a:rPr>
              <a:t>. To access input from </a:t>
            </a:r>
            <a:r>
              <a:rPr lang="en-US" sz="1200" kern="1200" dirty="0" err="1" smtClean="0">
                <a:solidFill>
                  <a:schemeClr val="tx1"/>
                </a:solidFill>
                <a:effectLst/>
                <a:latin typeface="+mn-lt"/>
                <a:ea typeface="+mn-ea"/>
                <a:cs typeface="+mn-cs"/>
              </a:rPr>
              <a:t>ArduPilot</a:t>
            </a:r>
            <a:r>
              <a:rPr lang="en-US" sz="1200" kern="1200" dirty="0" smtClean="0">
                <a:solidFill>
                  <a:schemeClr val="tx1"/>
                </a:solidFill>
                <a:effectLst/>
                <a:latin typeface="+mn-lt"/>
                <a:ea typeface="+mn-ea"/>
                <a:cs typeface="+mn-cs"/>
              </a:rPr>
              <a:t> sensors, including accelerometers, gyros, and the magnetometer, they add blocks from the APM2 Simulink </a:t>
            </a:r>
            <a:r>
              <a:rPr lang="en-US" sz="1200" kern="1200" dirty="0" err="1" smtClean="0">
                <a:solidFill>
                  <a:schemeClr val="tx1"/>
                </a:solidFill>
                <a:effectLst/>
                <a:latin typeface="+mn-lt"/>
                <a:ea typeface="+mn-ea"/>
                <a:cs typeface="+mn-cs"/>
              </a:rPr>
              <a:t>Blockset</a:t>
            </a:r>
            <a:r>
              <a:rPr lang="en-US" sz="1200" kern="1200" dirty="0" smtClean="0">
                <a:solidFill>
                  <a:schemeClr val="tx1"/>
                </a:solidFill>
                <a:effectLst/>
                <a:latin typeface="+mn-lt"/>
                <a:ea typeface="+mn-ea"/>
                <a:cs typeface="+mn-cs"/>
              </a:rPr>
              <a:t> to their controller model.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They acquire a linear model from Simulink, analyze the gain and phase margin with the SISO Design Tool from Control System Toolbox™, and then run simulations to verify the control system performance. Using a block from Aerospace </a:t>
            </a:r>
            <a:r>
              <a:rPr lang="en-US" sz="1200" kern="1200" dirty="0" err="1" smtClean="0">
                <a:solidFill>
                  <a:schemeClr val="tx1"/>
                </a:solidFill>
                <a:effectLst/>
                <a:latin typeface="+mn-lt"/>
                <a:ea typeface="+mn-ea"/>
                <a:cs typeface="+mn-cs"/>
              </a:rPr>
              <a:t>Blockset</a:t>
            </a:r>
            <a:r>
              <a:rPr lang="en-US" sz="1200" kern="1200" dirty="0" smtClean="0">
                <a:solidFill>
                  <a:schemeClr val="tx1"/>
                </a:solidFill>
                <a:effectLst/>
                <a:latin typeface="+mn-lt"/>
                <a:ea typeface="+mn-ea"/>
                <a:cs typeface="+mn-cs"/>
              </a:rPr>
              <a:t>, they connect the model to </a:t>
            </a:r>
            <a:r>
              <a:rPr lang="en-US" sz="1200" kern="1200" dirty="0" err="1" smtClean="0">
                <a:solidFill>
                  <a:schemeClr val="tx1"/>
                </a:solidFill>
                <a:effectLst/>
                <a:latin typeface="+mn-lt"/>
                <a:ea typeface="+mn-ea"/>
                <a:cs typeface="+mn-cs"/>
              </a:rPr>
              <a:t>FlightGear</a:t>
            </a:r>
            <a:r>
              <a:rPr lang="en-US" sz="1200" kern="1200" dirty="0" smtClean="0">
                <a:solidFill>
                  <a:schemeClr val="tx1"/>
                </a:solidFill>
                <a:effectLst/>
                <a:latin typeface="+mn-lt"/>
                <a:ea typeface="+mn-ea"/>
                <a:cs typeface="+mn-cs"/>
              </a:rPr>
              <a:t> flight simulation software to visualize simulation results, and then refine their design based on those results.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Using the Run on Target Hardware feature of Simulink, the interns load their controller model directly onto the </a:t>
            </a:r>
            <a:r>
              <a:rPr lang="en-US" sz="1200" kern="1200" dirty="0" err="1" smtClean="0">
                <a:solidFill>
                  <a:schemeClr val="tx1"/>
                </a:solidFill>
                <a:effectLst/>
                <a:latin typeface="+mn-lt"/>
                <a:ea typeface="+mn-ea"/>
                <a:cs typeface="+mn-cs"/>
              </a:rPr>
              <a:t>ArduPilot</a:t>
            </a:r>
            <a:r>
              <a:rPr lang="en-US" sz="1200" kern="1200" dirty="0" smtClean="0">
                <a:solidFill>
                  <a:schemeClr val="tx1"/>
                </a:solidFill>
                <a:effectLst/>
                <a:latin typeface="+mn-lt"/>
                <a:ea typeface="+mn-ea"/>
                <a:cs typeface="+mn-cs"/>
              </a:rPr>
              <a:t> Mega hardware for flight testing.</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They </a:t>
            </a:r>
            <a:r>
              <a:rPr lang="en-US" sz="1200" kern="1200" dirty="0" err="1" smtClean="0">
                <a:solidFill>
                  <a:schemeClr val="tx1"/>
                </a:solidFill>
                <a:effectLst/>
                <a:latin typeface="+mn-lt"/>
                <a:ea typeface="+mn-ea"/>
                <a:cs typeface="+mn-cs"/>
              </a:rPr>
              <a:t>postprocess</a:t>
            </a:r>
            <a:r>
              <a:rPr lang="en-US" sz="1200" kern="1200" dirty="0" smtClean="0">
                <a:solidFill>
                  <a:schemeClr val="tx1"/>
                </a:solidFill>
                <a:effectLst/>
                <a:latin typeface="+mn-lt"/>
                <a:ea typeface="+mn-ea"/>
                <a:cs typeface="+mn-cs"/>
              </a:rPr>
              <a:t> recorded flight data in MATLAB and use the results to fine-tune their control algorithms and plant model.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NASA MSFC engineers are currently revising their internship program. The new version will use a </a:t>
            </a:r>
            <a:r>
              <a:rPr lang="en-US" sz="1200" kern="1200" dirty="0" err="1" smtClean="0">
                <a:solidFill>
                  <a:schemeClr val="tx1"/>
                </a:solidFill>
                <a:effectLst/>
                <a:latin typeface="+mn-lt"/>
                <a:ea typeface="+mn-ea"/>
                <a:cs typeface="+mn-cs"/>
              </a:rPr>
              <a:t>hexacopter</a:t>
            </a:r>
            <a:r>
              <a:rPr lang="en-US" sz="1200" kern="1200" dirty="0" smtClean="0">
                <a:solidFill>
                  <a:schemeClr val="tx1"/>
                </a:solidFill>
                <a:effectLst/>
                <a:latin typeface="+mn-lt"/>
                <a:ea typeface="+mn-ea"/>
                <a:cs typeface="+mn-cs"/>
              </a:rPr>
              <a:t>. The </a:t>
            </a:r>
            <a:r>
              <a:rPr lang="en-US" sz="1200" kern="1200" dirty="0" err="1" smtClean="0">
                <a:solidFill>
                  <a:schemeClr val="tx1"/>
                </a:solidFill>
                <a:effectLst/>
                <a:latin typeface="+mn-lt"/>
                <a:ea typeface="+mn-ea"/>
                <a:cs typeface="+mn-cs"/>
              </a:rPr>
              <a:t>ArduPilot</a:t>
            </a:r>
            <a:r>
              <a:rPr lang="en-US" sz="1200" kern="1200" dirty="0" smtClean="0">
                <a:solidFill>
                  <a:schemeClr val="tx1"/>
                </a:solidFill>
                <a:effectLst/>
                <a:latin typeface="+mn-lt"/>
                <a:ea typeface="+mn-ea"/>
                <a:cs typeface="+mn-cs"/>
              </a:rPr>
              <a:t> Mega hardware will be replaced with the more powerful </a:t>
            </a:r>
            <a:r>
              <a:rPr lang="en-US" sz="1200" kern="1200" dirty="0" err="1" smtClean="0">
                <a:solidFill>
                  <a:schemeClr val="tx1"/>
                </a:solidFill>
                <a:effectLst/>
                <a:latin typeface="+mn-lt"/>
                <a:ea typeface="+mn-ea"/>
                <a:cs typeface="+mn-cs"/>
              </a:rPr>
              <a:t>Pixhawk</a:t>
            </a:r>
            <a:r>
              <a:rPr lang="en-US" sz="1200" kern="1200" dirty="0" smtClean="0">
                <a:solidFill>
                  <a:schemeClr val="tx1"/>
                </a:solidFill>
                <a:effectLst/>
                <a:latin typeface="+mn-lt"/>
                <a:ea typeface="+mn-ea"/>
                <a:cs typeface="+mn-cs"/>
              </a:rPr>
              <a:t> processor, which will enable interns to incorporate </a:t>
            </a:r>
            <a:r>
              <a:rPr lang="en-US" sz="1200" kern="1200" dirty="0" err="1" smtClean="0">
                <a:solidFill>
                  <a:schemeClr val="tx1"/>
                </a:solidFill>
                <a:effectLst/>
                <a:latin typeface="+mn-lt"/>
                <a:ea typeface="+mn-ea"/>
                <a:cs typeface="+mn-cs"/>
              </a:rPr>
              <a:t>Kalman</a:t>
            </a:r>
            <a:r>
              <a:rPr lang="en-US" sz="1200" kern="1200" dirty="0" smtClean="0">
                <a:solidFill>
                  <a:schemeClr val="tx1"/>
                </a:solidFill>
                <a:effectLst/>
                <a:latin typeface="+mn-lt"/>
                <a:ea typeface="+mn-ea"/>
                <a:cs typeface="+mn-cs"/>
              </a:rPr>
              <a:t> filtering, implement sliding mode controls, and handle engine out conditions. They will generate C code for the </a:t>
            </a:r>
            <a:r>
              <a:rPr lang="en-US" sz="1200" kern="1200" dirty="0" err="1" smtClean="0">
                <a:solidFill>
                  <a:schemeClr val="tx1"/>
                </a:solidFill>
                <a:effectLst/>
                <a:latin typeface="+mn-lt"/>
                <a:ea typeface="+mn-ea"/>
                <a:cs typeface="+mn-cs"/>
              </a:rPr>
              <a:t>Pixhawk</a:t>
            </a:r>
            <a:r>
              <a:rPr lang="en-US" sz="1200" kern="1200" dirty="0" smtClean="0">
                <a:solidFill>
                  <a:schemeClr val="tx1"/>
                </a:solidFill>
                <a:effectLst/>
                <a:latin typeface="+mn-lt"/>
                <a:ea typeface="+mn-ea"/>
                <a:cs typeface="+mn-cs"/>
              </a:rPr>
              <a:t> target from their Simulink models using Embedded Coder®.</a:t>
            </a:r>
            <a:r>
              <a:rPr lang="en-US" sz="1200" b="0" i="0" u="none" strike="noStrike" kern="1200" baseline="0" dirty="0" smtClean="0">
                <a:solidFill>
                  <a:schemeClr val="tx1"/>
                </a:solidFill>
                <a:latin typeface="+mn-lt"/>
                <a:ea typeface="+mn-ea"/>
                <a:cs typeface="+mn-cs"/>
              </a:rPr>
              <a:t> </a:t>
            </a:r>
            <a:endParaRPr lang="en-US" sz="1200" kern="1200" dirty="0" smtClean="0">
              <a:solidFill>
                <a:schemeClr val="tx1"/>
              </a:solidFill>
              <a:effectLst/>
              <a:latin typeface="+mn-lt"/>
              <a:ea typeface="+mn-ea"/>
              <a:cs typeface="+mn-cs"/>
            </a:endParaRPr>
          </a:p>
          <a:p>
            <a:endParaRPr lang="en-US" sz="800" dirty="0" smtClean="0"/>
          </a:p>
          <a:p>
            <a:r>
              <a:rPr lang="en-US" sz="800" b="1" dirty="0" smtClean="0"/>
              <a:t>Results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GNC algorithms developed and implemented in 10 weeks.</a:t>
            </a:r>
            <a:r>
              <a:rPr lang="en-US" sz="1200" kern="1200" dirty="0" smtClean="0">
                <a:solidFill>
                  <a:schemeClr val="tx1"/>
                </a:solidFill>
                <a:effectLst/>
                <a:latin typeface="+mn-lt"/>
                <a:ea typeface="+mn-ea"/>
                <a:cs typeface="+mn-cs"/>
              </a:rPr>
              <a:t> For working aerospace engineers, it can be a daunting task to develop a high-level control algorithm, write it in C, and integrate it with other code needed to fly the aircraft. With Model-Based Design, NASA interns develop their control algorithms and have them flying in 10 weeks</a:t>
            </a:r>
            <a:r>
              <a:rPr lang="en-US" sz="1200" b="0" i="0" u="none" strike="noStrike" kern="1200" baseline="0" dirty="0" smtClean="0">
                <a:solidFill>
                  <a:schemeClr val="tx1"/>
                </a:solidFill>
                <a:latin typeface="+mn-lt"/>
                <a:ea typeface="+mn-ea"/>
                <a:cs typeface="+mn-cs"/>
              </a:rPr>
              <a:t>. </a:t>
            </a:r>
            <a:endParaRPr lang="en-US" sz="800" dirty="0" smtClean="0"/>
          </a:p>
          <a:p>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Hardware integration streamlined.</a:t>
            </a:r>
            <a:r>
              <a:rPr lang="en-US" sz="1200" kern="1200" dirty="0" smtClean="0">
                <a:solidFill>
                  <a:schemeClr val="tx1"/>
                </a:solidFill>
                <a:effectLst/>
                <a:latin typeface="+mn-lt"/>
                <a:ea typeface="+mn-ea"/>
                <a:cs typeface="+mn-cs"/>
              </a:rPr>
              <a:t> With a single click, the interns deployed their Simulink model to the Arduino and were ready to test their algorithms in flight. Using the APM2 Simulink </a:t>
            </a:r>
            <a:r>
              <a:rPr lang="en-US" sz="1200" kern="1200" dirty="0" err="1" smtClean="0">
                <a:solidFill>
                  <a:schemeClr val="tx1"/>
                </a:solidFill>
                <a:effectLst/>
                <a:latin typeface="+mn-lt"/>
                <a:ea typeface="+mn-ea"/>
                <a:cs typeface="+mn-cs"/>
              </a:rPr>
              <a:t>Blockset</a:t>
            </a:r>
            <a:r>
              <a:rPr lang="en-US" sz="1200" kern="1200" dirty="0" smtClean="0">
                <a:solidFill>
                  <a:schemeClr val="tx1"/>
                </a:solidFill>
                <a:effectLst/>
                <a:latin typeface="+mn-lt"/>
                <a:ea typeface="+mn-ea"/>
                <a:cs typeface="+mn-cs"/>
              </a:rPr>
              <a:t> simplified communication with </a:t>
            </a:r>
            <a:r>
              <a:rPr lang="en-US" sz="1200" kern="1200" dirty="0" err="1" smtClean="0">
                <a:solidFill>
                  <a:schemeClr val="tx1"/>
                </a:solidFill>
                <a:effectLst/>
                <a:latin typeface="+mn-lt"/>
                <a:ea typeface="+mn-ea"/>
                <a:cs typeface="+mn-cs"/>
              </a:rPr>
              <a:t>ArduPilot</a:t>
            </a:r>
            <a:r>
              <a:rPr lang="en-US" sz="1200" kern="1200" dirty="0" smtClean="0">
                <a:solidFill>
                  <a:schemeClr val="tx1"/>
                </a:solidFill>
                <a:effectLst/>
                <a:latin typeface="+mn-lt"/>
                <a:ea typeface="+mn-ea"/>
                <a:cs typeface="+mn-cs"/>
              </a:rPr>
              <a:t> hardware. </a:t>
            </a:r>
            <a:endParaRPr lang="en-US" sz="800" dirty="0" smtClean="0"/>
          </a:p>
          <a:p>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Practical engineering experience acquired.</a:t>
            </a:r>
            <a:r>
              <a:rPr lang="en-US" sz="1200" kern="1200" dirty="0" smtClean="0">
                <a:solidFill>
                  <a:schemeClr val="tx1"/>
                </a:solidFill>
                <a:effectLst/>
                <a:latin typeface="+mn-lt"/>
                <a:ea typeface="+mn-ea"/>
                <a:cs typeface="+mn-cs"/>
              </a:rPr>
              <a:t> One of the interns used the knowledge he gained at NASA to design an advanced </a:t>
            </a:r>
            <a:r>
              <a:rPr lang="en-US" sz="1200" kern="1200" dirty="0" err="1" smtClean="0">
                <a:solidFill>
                  <a:schemeClr val="tx1"/>
                </a:solidFill>
                <a:effectLst/>
                <a:latin typeface="+mn-lt"/>
                <a:ea typeface="+mn-ea"/>
                <a:cs typeface="+mn-cs"/>
              </a:rPr>
              <a:t>Kalman</a:t>
            </a:r>
            <a:r>
              <a:rPr lang="en-US" sz="1200" kern="1200" dirty="0" smtClean="0">
                <a:solidFill>
                  <a:schemeClr val="tx1"/>
                </a:solidFill>
                <a:effectLst/>
                <a:latin typeface="+mn-lt"/>
                <a:ea typeface="+mn-ea"/>
                <a:cs typeface="+mn-cs"/>
              </a:rPr>
              <a:t> filter for flight control on his fourth-year engineering design project. Another was offered a job simulating </a:t>
            </a:r>
            <a:r>
              <a:rPr lang="en-US" sz="1200" kern="1200" dirty="0" err="1" smtClean="0">
                <a:solidFill>
                  <a:schemeClr val="tx1"/>
                </a:solidFill>
                <a:effectLst/>
                <a:latin typeface="+mn-lt"/>
                <a:ea typeface="+mn-ea"/>
                <a:cs typeface="+mn-cs"/>
              </a:rPr>
              <a:t>quadcopters</a:t>
            </a:r>
            <a:r>
              <a:rPr lang="en-US" sz="1200" kern="1200" dirty="0" smtClean="0">
                <a:solidFill>
                  <a:schemeClr val="tx1"/>
                </a:solidFill>
                <a:effectLst/>
                <a:latin typeface="+mn-lt"/>
                <a:ea typeface="+mn-ea"/>
                <a:cs typeface="+mn-cs"/>
              </a:rPr>
              <a:t>, in part because of his Model-Based Design experience</a:t>
            </a:r>
            <a:r>
              <a:rPr lang="en-US" sz="1200" b="0" i="0" u="none" strike="noStrike" kern="1200" baseline="0" dirty="0" smtClean="0">
                <a:solidFill>
                  <a:schemeClr val="tx1"/>
                </a:solidFill>
                <a:latin typeface="+mn-lt"/>
                <a:ea typeface="+mn-ea"/>
                <a:cs typeface="+mn-cs"/>
              </a:rPr>
              <a:t>.</a:t>
            </a:r>
            <a:endParaRPr lang="en-US" sz="1200" kern="1200" dirty="0" smtClean="0">
              <a:solidFill>
                <a:schemeClr val="tx1"/>
              </a:solidFill>
              <a:effectLst/>
              <a:latin typeface="+mn-lt"/>
              <a:ea typeface="+mn-ea"/>
              <a:cs typeface="+mn-cs"/>
            </a:endParaRPr>
          </a:p>
          <a:p>
            <a:endParaRPr lang="en-US" sz="700" b="0" i="1" dirty="0" smtClean="0">
              <a:solidFill>
                <a:srgbClr val="154F8F"/>
              </a:solidFill>
            </a:endParaRPr>
          </a:p>
          <a:p>
            <a:r>
              <a:rPr lang="en-US" sz="200" b="0" i="1" dirty="0" smtClean="0">
                <a:solidFill>
                  <a:srgbClr val="154F8F"/>
                </a:solidFill>
              </a:rPr>
              <a:t>Learn more about </a:t>
            </a:r>
            <a:r>
              <a:rPr lang="en-US" sz="1200" i="1" kern="1200" dirty="0" smtClean="0">
                <a:solidFill>
                  <a:schemeClr val="tx1"/>
                </a:solidFill>
                <a:effectLst/>
                <a:latin typeface="+mn-lt"/>
                <a:ea typeface="+mn-ea"/>
                <a:cs typeface="+mn-cs"/>
              </a:rPr>
              <a:t>NASA Marshall Space Flight Center</a:t>
            </a:r>
            <a:r>
              <a:rPr lang="en-US" sz="1200" b="0" i="1" u="none" strike="noStrike" kern="1200" baseline="0" dirty="0" smtClean="0">
                <a:solidFill>
                  <a:schemeClr val="tx1"/>
                </a:solidFill>
                <a:latin typeface="+mn-lt"/>
                <a:ea typeface="+mn-ea"/>
                <a:cs typeface="+mn-cs"/>
              </a:rPr>
              <a:t>: http://www.nasa.gov/centers/marshall/home/</a:t>
            </a:r>
          </a:p>
        </p:txBody>
      </p:sp>
    </p:spTree>
    <p:extLst>
      <p:ext uri="{BB962C8B-B14F-4D97-AF65-F5344CB8AC3E}">
        <p14:creationId xmlns:p14="http://schemas.microsoft.com/office/powerpoint/2010/main" val="228746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31706">
              <a:defRPr/>
            </a:pPr>
            <a:r>
              <a:rPr lang="en-US" dirty="0" smtClean="0"/>
              <a:t>So why do we need to find errors early, why did</a:t>
            </a:r>
            <a:r>
              <a:rPr lang="en-US" baseline="0" dirty="0" smtClean="0"/>
              <a:t> people list it as an important challenge?</a:t>
            </a:r>
          </a:p>
          <a:p>
            <a:pPr defTabSz="931706">
              <a:defRPr/>
            </a:pPr>
            <a:endParaRPr lang="en-US" dirty="0" smtClean="0"/>
          </a:p>
          <a:p>
            <a:pPr defTabSz="931706">
              <a:defRPr/>
            </a:pPr>
            <a:r>
              <a:rPr lang="en-US" dirty="0" smtClean="0"/>
              <a:t>Here</a:t>
            </a:r>
            <a:r>
              <a:rPr lang="en-US" baseline="0" dirty="0" smtClean="0"/>
              <a:t> is a study by NASA, that answers these questions. The x-axis shows the phase where the error is found and fixed, and the y-axis shows the relative cost to fix the error. </a:t>
            </a:r>
          </a:p>
          <a:p>
            <a:pPr defTabSz="931706">
              <a:defRPr/>
            </a:pPr>
            <a:r>
              <a:rPr lang="en-US" baseline="0" dirty="0" smtClean="0"/>
              <a:t>Bar color corresponds to the project phase where the error was introduced.</a:t>
            </a:r>
          </a:p>
          <a:p>
            <a:pPr defTabSz="931706">
              <a:defRPr/>
            </a:pPr>
            <a:r>
              <a:rPr lang="en-US" baseline="0" dirty="0" smtClean="0"/>
              <a:t>[Advance] </a:t>
            </a:r>
          </a:p>
          <a:p>
            <a:pPr defTabSz="931706">
              <a:defRPr/>
            </a:pPr>
            <a:r>
              <a:rPr lang="en-US" baseline="0" dirty="0" smtClean="0"/>
              <a:t>For example the most expensive type of error to fix is an error in the requirements that is only found during testing. </a:t>
            </a:r>
          </a:p>
          <a:p>
            <a:pPr defTabSz="931706">
              <a:defRPr/>
            </a:pPr>
            <a:r>
              <a:rPr lang="en-US" baseline="0" dirty="0" smtClean="0"/>
              <a:t>It is very expensive because you will need to go through the whole development process to fix it – not only expensive, but also time-consuming.</a:t>
            </a:r>
          </a:p>
          <a:p>
            <a:pPr defTabSz="931706">
              <a:defRPr/>
            </a:pPr>
            <a:endParaRPr lang="en-US" baseline="0" dirty="0" smtClean="0"/>
          </a:p>
          <a:p>
            <a:pPr defTabSz="931706">
              <a:defRPr/>
            </a:pPr>
            <a:r>
              <a:rPr lang="en-US" baseline="0" dirty="0" smtClean="0"/>
              <a:t>So, finding errors early means we can develop our products cheaper and quicker, and that is why it is so important.</a:t>
            </a:r>
          </a:p>
          <a:p>
            <a:pPr defTabSz="931706">
              <a:defRPr/>
            </a:pPr>
            <a:endParaRPr lang="en-US" baseline="0" dirty="0" smtClean="0"/>
          </a:p>
          <a:p>
            <a:endParaRPr lang="en-US" dirty="0" smtClean="0"/>
          </a:p>
          <a:p>
            <a:endParaRPr lang="en-US" dirty="0" smtClean="0"/>
          </a:p>
          <a:p>
            <a:r>
              <a:rPr lang="en-US" dirty="0" smtClean="0"/>
              <a:t>[Note</a:t>
            </a:r>
            <a:r>
              <a:rPr lang="en-US" baseline="0" dirty="0" smtClean="0"/>
              <a:t> to presenter: NASA study can be downloaded directly from http://sarpresults.ivv.nasa.gov/DownloadFile/24/10/Direct%20ROI%20of%20IV&amp;V%20ATS2003%20presentation.ppt</a:t>
            </a:r>
          </a:p>
          <a:p>
            <a:r>
              <a:rPr lang="en-US" baseline="0" dirty="0" smtClean="0"/>
              <a:t>The saved version of the report (</a:t>
            </a:r>
            <a:r>
              <a:rPr lang="en-US" baseline="0" dirty="0" err="1" smtClean="0"/>
              <a:t>powerpoint</a:t>
            </a:r>
            <a:r>
              <a:rPr lang="en-US" baseline="0" dirty="0" smtClean="0"/>
              <a:t> file) is also available on the ECL).]</a:t>
            </a:r>
            <a:endParaRPr lang="en-US" dirty="0" smtClean="0"/>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14</a:t>
            </a:fld>
            <a:endParaRPr lang="en-US"/>
          </a:p>
        </p:txBody>
      </p:sp>
    </p:spTree>
    <p:extLst>
      <p:ext uri="{BB962C8B-B14F-4D97-AF65-F5344CB8AC3E}">
        <p14:creationId xmlns:p14="http://schemas.microsoft.com/office/powerpoint/2010/main" val="41589663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0" name="Picture 19" descr="bluemesh.jpg"/>
          <p:cNvPicPr>
            <a:picLocks noChangeAspect="1"/>
          </p:cNvPicPr>
          <p:nvPr userDrawn="1"/>
        </p:nvPicPr>
        <p:blipFill>
          <a:blip r:embed="rId2" cstate="print"/>
          <a:stretch>
            <a:fillRect/>
          </a:stretch>
        </p:blipFill>
        <p:spPr>
          <a:xfrm>
            <a:off x="-2536" y="191"/>
            <a:ext cx="9145012" cy="6870191"/>
          </a:xfrm>
          <a:prstGeom prst="rect">
            <a:avLst/>
          </a:prstGeom>
        </p:spPr>
      </p:pic>
      <p:sp>
        <p:nvSpPr>
          <p:cNvPr id="21" name="Title 1"/>
          <p:cNvSpPr>
            <a:spLocks noGrp="1"/>
          </p:cNvSpPr>
          <p:nvPr>
            <p:ph type="ctrTitle"/>
          </p:nvPr>
        </p:nvSpPr>
        <p:spPr>
          <a:xfrm>
            <a:off x="685800" y="914400"/>
            <a:ext cx="7772400" cy="1828800"/>
          </a:xfrm>
        </p:spPr>
        <p:txBody>
          <a:bodyPr/>
          <a:lstStyle>
            <a:lvl1pPr algn="l">
              <a:defRPr sz="3200">
                <a:solidFill>
                  <a:schemeClr val="tx2"/>
                </a:solidFill>
              </a:defRPr>
            </a:lvl1pPr>
          </a:lstStyle>
          <a:p>
            <a:r>
              <a:rPr lang="en-US" smtClean="0"/>
              <a:t>Click to edit Master title style</a:t>
            </a:r>
            <a:endParaRPr lang="en-US" dirty="0"/>
          </a:p>
        </p:txBody>
      </p:sp>
      <p:sp>
        <p:nvSpPr>
          <p:cNvPr id="22" name="Subtitle 2"/>
          <p:cNvSpPr>
            <a:spLocks noGrp="1"/>
          </p:cNvSpPr>
          <p:nvPr>
            <p:ph type="subTitle" idx="1"/>
          </p:nvPr>
        </p:nvSpPr>
        <p:spPr>
          <a:xfrm>
            <a:off x="685800" y="3203575"/>
            <a:ext cx="7772400" cy="987425"/>
          </a:xfrm>
        </p:spPr>
        <p:txBody>
          <a:bodyPr>
            <a:normAutofit/>
          </a:bodyPr>
          <a:lstStyle>
            <a:lvl1pPr marL="0" indent="0" algn="l">
              <a:buNone/>
              <a:defRPr sz="16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3" name="TextBox 22"/>
          <p:cNvSpPr txBox="1"/>
          <p:nvPr userDrawn="1"/>
        </p:nvSpPr>
        <p:spPr>
          <a:xfrm>
            <a:off x="7226408" y="6527628"/>
            <a:ext cx="1828800" cy="246221"/>
          </a:xfrm>
          <a:prstGeom prst="rect">
            <a:avLst/>
          </a:prstGeom>
          <a:noFill/>
        </p:spPr>
        <p:txBody>
          <a:bodyPr wrap="square" rtlCol="0">
            <a:spAutoFit/>
          </a:bodyPr>
          <a:lstStyle/>
          <a:p>
            <a:r>
              <a:rPr lang="en-US" sz="1000" dirty="0" smtClean="0">
                <a:solidFill>
                  <a:schemeClr val="bg1"/>
                </a:solidFill>
                <a:latin typeface="Arial" pitchFamily="34" charset="0"/>
                <a:cs typeface="Arial" pitchFamily="34" charset="0"/>
              </a:rPr>
              <a:t>© 2015 The MathWorks, Inc.</a:t>
            </a:r>
            <a:endParaRPr lang="en-US" sz="1000" dirty="0">
              <a:solidFill>
                <a:schemeClr val="bg1"/>
              </a:solidFill>
              <a:latin typeface="Arial" pitchFamily="34" charset="0"/>
              <a:cs typeface="Arial" pitchFamily="34" charset="0"/>
            </a:endParaRPr>
          </a:p>
        </p:txBody>
      </p:sp>
      <p:cxnSp>
        <p:nvCxnSpPr>
          <p:cNvPr id="26" name="Straight Connector 25"/>
          <p:cNvCxnSpPr/>
          <p:nvPr userDrawn="1"/>
        </p:nvCxnSpPr>
        <p:spPr>
          <a:xfrm>
            <a:off x="0" y="4333875"/>
            <a:ext cx="9144000"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sz="2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077200" cy="4648200"/>
          </a:xfrm>
        </p:spPr>
        <p:txBody>
          <a:bodyPr/>
          <a:lstStyle>
            <a:lvl1pPr>
              <a:buSzPct val="75000"/>
              <a:defRPr sz="2400"/>
            </a:lvl1pPr>
            <a:lvl2pPr>
              <a:lnSpc>
                <a:spcPct val="105000"/>
              </a:lnSpc>
              <a:defRPr sz="2000"/>
            </a:lvl2pPr>
            <a:lvl3pPr>
              <a:lnSpc>
                <a:spcPct val="105000"/>
              </a:lnSpc>
              <a:buSzPct val="75000"/>
              <a:defRPr sz="1600"/>
            </a:lvl3pPr>
            <a:lvl4pPr>
              <a:lnSpc>
                <a:spcPct val="105000"/>
              </a:lnSpc>
              <a:defRPr/>
            </a:lvl4pPr>
            <a:lvl5pPr>
              <a:lnSpc>
                <a:spcPct val="105000"/>
              </a:lnSpc>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1"/>
          <p:cNvSpPr>
            <a:spLocks noGrp="1"/>
          </p:cNvSpPr>
          <p:nvPr>
            <p:ph type="title"/>
          </p:nvPr>
        </p:nvSpPr>
        <p:spPr>
          <a:xfrm>
            <a:off x="457200" y="457200"/>
            <a:ext cx="7086600" cy="990600"/>
          </a:xfrm>
        </p:spPr>
        <p:txBody>
          <a:bodyPr anchor="t" anchorCtr="0"/>
          <a:lstStyle>
            <a:lvl1pPr algn="l">
              <a:defRPr sz="2800" b="1">
                <a:solidFill>
                  <a:schemeClr val="tx2"/>
                </a:solidFill>
              </a:defRPr>
            </a:lvl1pPr>
          </a:lstStyle>
          <a:p>
            <a:r>
              <a:rPr lang="en-US" smtClean="0"/>
              <a:t>Click to edit Master title style</a:t>
            </a:r>
            <a:endParaRPr lang="en-US" dirty="0"/>
          </a:p>
        </p:txBody>
      </p:sp>
      <p:sp>
        <p:nvSpPr>
          <p:cNvPr id="11" name="Content Placeholder 2"/>
          <p:cNvSpPr>
            <a:spLocks noGrp="1"/>
          </p:cNvSpPr>
          <p:nvPr>
            <p:ph sz="half" idx="10" hasCustomPrompt="1"/>
          </p:nvPr>
        </p:nvSpPr>
        <p:spPr>
          <a:xfrm>
            <a:off x="457200" y="2819400"/>
            <a:ext cx="3810000" cy="3200400"/>
          </a:xfrm>
        </p:spPr>
        <p:txBody>
          <a:bodyPr/>
          <a:lstStyle>
            <a:lvl1pPr>
              <a:buClr>
                <a:srgbClr val="125687"/>
              </a:buClr>
              <a:buSzTx/>
              <a:defRPr sz="1800" baseline="0"/>
            </a:lvl1pPr>
            <a:lvl2pPr>
              <a:defRPr sz="1600"/>
            </a:lvl2pPr>
            <a:lvl3pPr>
              <a:buNone/>
              <a:defRPr sz="1600"/>
            </a:lvl3pPr>
            <a:lvl4pPr>
              <a:defRPr sz="1800"/>
            </a:lvl4pPr>
            <a:lvl5pPr>
              <a:defRPr sz="1800"/>
            </a:lvl5pPr>
            <a:lvl6pPr>
              <a:defRPr sz="1800"/>
            </a:lvl6pPr>
            <a:lvl7pPr>
              <a:defRPr sz="1800"/>
            </a:lvl7pPr>
            <a:lvl8pPr>
              <a:defRPr sz="1800"/>
            </a:lvl8pPr>
            <a:lvl9pPr>
              <a:defRPr sz="1800"/>
            </a:lvl9pPr>
          </a:lstStyle>
          <a:p>
            <a:pPr lvl="0">
              <a:buClr>
                <a:srgbClr val="125687"/>
              </a:buClr>
              <a:buSzTx/>
            </a:pPr>
            <a:r>
              <a:rPr lang="en-US" dirty="0" smtClean="0"/>
              <a:t>Click to add b</a:t>
            </a:r>
            <a:r>
              <a:rPr lang="en-US" sz="1800" dirty="0" smtClean="0">
                <a:solidFill>
                  <a:prstClr val="black"/>
                </a:solidFill>
              </a:rPr>
              <a:t>rief summary and benefits of feature (ideally three bullets)</a:t>
            </a:r>
          </a:p>
          <a:p>
            <a:pPr lvl="1"/>
            <a:r>
              <a:rPr lang="en-US" dirty="0" smtClean="0"/>
              <a:t>Second level</a:t>
            </a:r>
          </a:p>
        </p:txBody>
      </p:sp>
      <p:sp>
        <p:nvSpPr>
          <p:cNvPr id="13" name="Text Placeholder 11"/>
          <p:cNvSpPr>
            <a:spLocks noGrp="1"/>
          </p:cNvSpPr>
          <p:nvPr>
            <p:ph type="body" sz="quarter" idx="11" hasCustomPrompt="1"/>
          </p:nvPr>
        </p:nvSpPr>
        <p:spPr>
          <a:xfrm>
            <a:off x="457200" y="1600200"/>
            <a:ext cx="3810000" cy="838200"/>
          </a:xfrm>
        </p:spPr>
        <p:txBody>
          <a:bodyPr anchor="t"/>
          <a:lstStyle>
            <a:lvl1pPr marL="0" indent="0" algn="l">
              <a:buNone/>
              <a:defRPr sz="2000" b="1" baseline="0"/>
            </a:lvl1pPr>
          </a:lstStyle>
          <a:p>
            <a:pPr lvl="0"/>
            <a:r>
              <a:rPr lang="en-US" dirty="0" smtClean="0"/>
              <a:t>Click to add headline</a:t>
            </a:r>
            <a:r>
              <a:rPr lang="en-US" sz="2000" b="1" dirty="0" smtClean="0">
                <a:solidFill>
                  <a:prstClr val="black"/>
                </a:solidFill>
              </a:rPr>
              <a:t> providing value of feature</a:t>
            </a:r>
            <a:endParaRPr lang="en-US" dirty="0" smtClean="0"/>
          </a:p>
        </p:txBody>
      </p:sp>
      <p:sp>
        <p:nvSpPr>
          <p:cNvPr id="14" name="Text Placeholder 2"/>
          <p:cNvSpPr>
            <a:spLocks noGrp="1"/>
          </p:cNvSpPr>
          <p:nvPr>
            <p:ph type="body" sz="half" idx="12" hasCustomPrompt="1"/>
          </p:nvPr>
        </p:nvSpPr>
        <p:spPr>
          <a:xfrm>
            <a:off x="457200" y="6172200"/>
            <a:ext cx="4572000" cy="533400"/>
          </a:xfrm>
        </p:spPr>
        <p:txBody>
          <a:bodyPr anchor="b" anchorCtr="0"/>
          <a:lstStyle>
            <a:lvl1pPr marL="230188" indent="-228600">
              <a:buClrTx/>
              <a:buSzPct val="125000"/>
              <a:buFont typeface="Courier New" pitchFamily="49" charset="0"/>
              <a:buChar char="»"/>
              <a:defRPr sz="1600" b="0">
                <a:latin typeface="Courier New" pitchFamily="49" charset="0"/>
                <a:cs typeface="Courier New" pitchFamily="49" charset="0"/>
              </a:defRPr>
            </a:lvl1pPr>
          </a:lstStyle>
          <a:p>
            <a:pPr lvl="0"/>
            <a:r>
              <a:rPr lang="en-US" dirty="0" smtClean="0"/>
              <a:t>Click to add </a:t>
            </a:r>
            <a:r>
              <a:rPr lang="en-US" sz="1600" dirty="0" err="1" smtClean="0">
                <a:latin typeface="Courier New" pitchFamily="49" charset="0"/>
                <a:cs typeface="Courier New" pitchFamily="49" charset="0"/>
              </a:rPr>
              <a:t>product_example_name</a:t>
            </a:r>
            <a:r>
              <a:rPr lang="en-US" sz="1600" dirty="0" smtClean="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914525"/>
            <a:ext cx="7772400" cy="1362075"/>
          </a:xfrm>
        </p:spPr>
        <p:txBody>
          <a:bodyPr anchor="t"/>
          <a:lstStyle>
            <a:lvl1pPr algn="ctr">
              <a:defRPr sz="3200" b="1" cap="none">
                <a:solidFill>
                  <a:schemeClr val="tx2"/>
                </a:solidFill>
              </a:defRPr>
            </a:lvl1pPr>
          </a:lstStyle>
          <a:p>
            <a:r>
              <a:rPr lang="en-US" dirty="0" smtClean="0"/>
              <a:t>Click to edit Section Header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648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Box 15"/>
          <p:cNvSpPr txBox="1">
            <a:spLocks noChangeArrowheads="1"/>
          </p:cNvSpPr>
          <p:nvPr userDrawn="1"/>
        </p:nvSpPr>
        <p:spPr bwMode="auto">
          <a:xfrm>
            <a:off x="455613" y="1600200"/>
            <a:ext cx="8074152" cy="4648200"/>
          </a:xfrm>
          <a:prstGeom prst="rect">
            <a:avLst/>
          </a:prstGeom>
          <a:noFill/>
          <a:ln w="9525">
            <a:noFill/>
            <a:miter lim="800000"/>
            <a:headEnd/>
            <a:tailEnd/>
          </a:ln>
          <a:effectLst/>
        </p:spPr>
        <p:txBody>
          <a:bodyPr wrap="none"/>
          <a:lstStyle/>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Intro / Overview</a:t>
            </a:r>
          </a:p>
          <a:p>
            <a:pPr marL="341313" lvl="0" indent="-341313">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Aircraft Power Network</a:t>
            </a:r>
          </a:p>
          <a:p>
            <a:pPr marL="341313" lvl="0" indent="-341313">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Physical Modeling</a:t>
            </a:r>
          </a:p>
          <a:p>
            <a:pPr marL="341313" lvl="0" indent="-341313">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Modeling Electronics and Power Systems</a:t>
            </a:r>
          </a:p>
          <a:p>
            <a:pPr marL="341313" lvl="0" indent="-341313">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Summary / Additional Resources</a:t>
            </a:r>
          </a:p>
          <a:p>
            <a:pPr marL="341313" lvl="0" indent="-341313">
              <a:buClr>
                <a:schemeClr val="tx2"/>
              </a:buClr>
              <a:buSzPct val="75000"/>
              <a:buFont typeface="Wingdings" pitchFamily="2" charset="2"/>
              <a:buChar char="§"/>
              <a:tabLst>
                <a:tab pos="457200" algn="l"/>
              </a:tabLst>
            </a:pPr>
            <a:endParaRPr lang="en-US" sz="2400" dirty="0">
              <a:latin typeface="Arial" pitchFamily="34" charset="0"/>
              <a:cs typeface="Arial" pitchFamily="34" charset="0"/>
            </a:endParaRPr>
          </a:p>
        </p:txBody>
      </p:sp>
      <p:sp>
        <p:nvSpPr>
          <p:cNvPr id="5" name="Text Box 16"/>
          <p:cNvSpPr txBox="1">
            <a:spLocks noChangeArrowheads="1"/>
          </p:cNvSpPr>
          <p:nvPr userDrawn="1"/>
        </p:nvSpPr>
        <p:spPr bwMode="auto">
          <a:xfrm>
            <a:off x="455613" y="464695"/>
            <a:ext cx="8074152" cy="1143000"/>
          </a:xfrm>
          <a:prstGeom prst="rect">
            <a:avLst/>
          </a:prstGeom>
          <a:noFill/>
          <a:ln w="9525">
            <a:noFill/>
            <a:miter lim="800000"/>
            <a:headEnd/>
            <a:tailEnd/>
          </a:ln>
          <a:effectLst/>
        </p:spPr>
        <p:txBody>
          <a:bodyPr wrap="none"/>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1" dirty="0" smtClean="0">
                <a:solidFill>
                  <a:schemeClr val="tx2"/>
                </a:solidFill>
                <a:latin typeface="Arial" pitchFamily="34" charset="0"/>
                <a:cs typeface="Arial" pitchFamily="34" charset="0"/>
              </a:rPr>
              <a:t>Agenda</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96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10"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kumimoji="0" lang="en-US" sz="1200"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0" b="1"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2" cstate="screen"/>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lang="en-US" sz="1200" b="1" smtClean="0">
                <a:solidFill>
                  <a:srgbClr val="125687"/>
                </a:solidFill>
                <a:cs typeface="Arial" pitchFamily="34" charset="0"/>
              </a:rPr>
              <a:pPr algn="ctr"/>
              <a:t>‹#›</a:t>
            </a:fld>
            <a:endParaRPr lang="en-US" sz="1200" b="1" dirty="0">
              <a:solidFill>
                <a:srgbClr val="125687"/>
              </a:solidFill>
            </a:endParaRPr>
          </a:p>
        </p:txBody>
      </p:sp>
    </p:spTree>
    <p:extLst>
      <p:ext uri="{BB962C8B-B14F-4D97-AF65-F5344CB8AC3E}">
        <p14:creationId xmlns:p14="http://schemas.microsoft.com/office/powerpoint/2010/main" val="2930942566"/>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2"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lang="en-US" sz="1200" b="1" smtClean="0">
                <a:solidFill>
                  <a:srgbClr val="125687"/>
                </a:solidFill>
                <a:cs typeface="Arial" pitchFamily="34" charset="0"/>
              </a:rPr>
              <a:pPr algn="ctr"/>
              <a:t>‹#›</a:t>
            </a:fld>
            <a:endParaRPr lang="en-US" sz="1200" b="1" dirty="0">
              <a:solidFill>
                <a:srgbClr val="125687"/>
              </a:solidFill>
            </a:endParaRPr>
          </a:p>
        </p:txBody>
      </p:sp>
    </p:spTree>
    <p:extLst>
      <p:ext uri="{BB962C8B-B14F-4D97-AF65-F5344CB8AC3E}">
        <p14:creationId xmlns:p14="http://schemas.microsoft.com/office/powerpoint/2010/main" val="953728276"/>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2"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lang="en-US" sz="1200" b="1" smtClean="0">
                <a:solidFill>
                  <a:srgbClr val="125687"/>
                </a:solidFill>
                <a:cs typeface="Arial" pitchFamily="34" charset="0"/>
              </a:rPr>
              <a:pPr algn="ctr"/>
              <a:t>‹#›</a:t>
            </a:fld>
            <a:endParaRPr lang="en-US" sz="1200" b="1" dirty="0">
              <a:solidFill>
                <a:srgbClr val="125687"/>
              </a:solidFill>
            </a:endParaRPr>
          </a:p>
        </p:txBody>
      </p:sp>
    </p:spTree>
    <p:extLst>
      <p:ext uri="{BB962C8B-B14F-4D97-AF65-F5344CB8AC3E}">
        <p14:creationId xmlns:p14="http://schemas.microsoft.com/office/powerpoint/2010/main" val="813513616"/>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2"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lang="en-US" sz="1200" b="1" smtClean="0">
                <a:solidFill>
                  <a:srgbClr val="125687"/>
                </a:solidFill>
                <a:cs typeface="Arial" pitchFamily="34" charset="0"/>
              </a:rPr>
              <a:pPr algn="ctr"/>
              <a:t>‹#›</a:t>
            </a:fld>
            <a:endParaRPr lang="en-US" sz="1200" b="1" dirty="0">
              <a:solidFill>
                <a:srgbClr val="125687"/>
              </a:solidFill>
            </a:endParaRPr>
          </a:p>
        </p:txBody>
      </p:sp>
    </p:spTree>
    <p:extLst>
      <p:ext uri="{BB962C8B-B14F-4D97-AF65-F5344CB8AC3E}">
        <p14:creationId xmlns:p14="http://schemas.microsoft.com/office/powerpoint/2010/main" val="4054227015"/>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2" cstate="screen"/>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lang="en-US" sz="1200" b="1" smtClean="0">
                <a:solidFill>
                  <a:srgbClr val="125687"/>
                </a:solidFill>
                <a:cs typeface="Arial" pitchFamily="34" charset="0"/>
              </a:rPr>
              <a:pPr algn="ctr"/>
              <a:t>‹#›</a:t>
            </a:fld>
            <a:endParaRPr lang="en-US" sz="1200" b="1" dirty="0">
              <a:solidFill>
                <a:srgbClr val="125687"/>
              </a:solidFill>
            </a:endParaRPr>
          </a:p>
        </p:txBody>
      </p:sp>
    </p:spTree>
    <p:extLst>
      <p:ext uri="{BB962C8B-B14F-4D97-AF65-F5344CB8AC3E}">
        <p14:creationId xmlns:p14="http://schemas.microsoft.com/office/powerpoint/2010/main" val="2771692205"/>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3"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lang="en-US" sz="1200" b="1" smtClean="0">
                <a:solidFill>
                  <a:srgbClr val="125687"/>
                </a:solidFill>
                <a:cs typeface="Arial" pitchFamily="34" charset="0"/>
              </a:rPr>
              <a:pPr algn="ctr"/>
              <a:t>‹#›</a:t>
            </a:fld>
            <a:endParaRPr lang="en-US" sz="1200" b="1" dirty="0">
              <a:solidFill>
                <a:srgbClr val="125687"/>
              </a:solidFill>
            </a:endParaRPr>
          </a:p>
        </p:txBody>
      </p:sp>
    </p:spTree>
    <p:extLst>
      <p:ext uri="{BB962C8B-B14F-4D97-AF65-F5344CB8AC3E}">
        <p14:creationId xmlns:p14="http://schemas.microsoft.com/office/powerpoint/2010/main" val="321187686"/>
      </p:ext>
    </p:extLst>
  </p:cSld>
  <p:clrMap bg1="lt1" tx1="dk1" bg2="lt2" tx2="dk2" accent1="accent1" accent2="accent2" accent3="accent3" accent4="accent4" accent5="accent5" accent6="accent6" hlink="hlink" folHlink="folHlink"/>
  <p:sldLayoutIdLst>
    <p:sldLayoutId id="2147483675" r:id="rId1"/>
  </p:sldLayoutIdLst>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UpdateInfo/_rels/slideUpdateInfo1.xml.rels><?xml version="1.0" encoding="UTF-8" standalone="yes"?>
<Relationships xmlns="http://schemas.openxmlformats.org/package/2006/relationships"><Relationship Id="rId1" Type="http://schemas.openxmlformats.org/officeDocument/2006/relationships/slideUpdateUrl" Target="http://sharepoint/marketing/marcomm/cust_ref/User%20Story%20Summary%20Slides" TargetMode="External"/></Relationships>
</file>

<file path=ppt/slideUpdateInfo/_rels/slideUpdateInfo2.xml.rels><?xml version="1.0" encoding="UTF-8" standalone="yes"?>
<Relationships xmlns="http://schemas.openxmlformats.org/package/2006/relationships"><Relationship Id="rId1" Type="http://schemas.openxmlformats.org/officeDocument/2006/relationships/slideUpdateUrl" Target="http://sharepoint/marketing/marcomm/cust_ref/User%20Story%20Summary%20Slides" TargetMode="External"/></Relationships>
</file>

<file path=ppt/slideUpdateInfo/_rels/slideUpdateInfo3.xml.rels><?xml version="1.0" encoding="UTF-8" standalone="yes"?>
<Relationships xmlns="http://schemas.openxmlformats.org/package/2006/relationships"><Relationship Id="rId1" Type="http://schemas.openxmlformats.org/officeDocument/2006/relationships/slideUpdateUrl" Target="http://sharepoint/marketing/marcomm/cust_ref/User%20Story%20Summary%20Slides" TargetMode="External"/></Relationships>
</file>

<file path=ppt/slideUpdateInfo/slideUpdateInfo1.xml><?xml version="1.0" encoding="utf-8"?>
<p:sldSyncPr xmlns:a="http://schemas.openxmlformats.org/drawingml/2006/main" xmlns:r="http://schemas.openxmlformats.org/officeDocument/2006/relationships" xmlns:p="http://schemas.openxmlformats.org/presentationml/2006/main" serverSldId="461" serverSldModifiedTime="2014-10-15T16:46:21" clientInsertedTime="2015-06-15T02:08:08.361"/>
</file>

<file path=ppt/slideUpdateInfo/slideUpdateInfo2.xml><?xml version="1.0" encoding="utf-8"?>
<p:sldSyncPr xmlns:a="http://schemas.openxmlformats.org/drawingml/2006/main" xmlns:r="http://schemas.openxmlformats.org/officeDocument/2006/relationships" xmlns:p="http://schemas.openxmlformats.org/presentationml/2006/main" serverSldId="458" serverSldModifiedTime="2014-10-14T17:39:13" clientInsertedTime="2014-10-15T04:47:53.295"/>
</file>

<file path=ppt/slideUpdateInfo/slideUpdateInfo3.xml><?xml version="1.0" encoding="utf-8"?>
<p:sldSyncPr xmlns:a="http://schemas.openxmlformats.org/drawingml/2006/main" xmlns:r="http://schemas.openxmlformats.org/officeDocument/2006/relationships" xmlns:p="http://schemas.openxmlformats.org/presentationml/2006/main" serverSldId="505" serverSldModifiedTime="2014-10-27T18:05:28" clientInsertedTime="2015-06-15T02:11:14.219"/>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UpdateInfo" Target="../slideUpdateInfo/slideUpdateInfo1.xm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4.emf"/><Relationship Id="rId4" Type="http://schemas.openxmlformats.org/officeDocument/2006/relationships/hyperlink" Target="http://www.mathworks.com/company/user_stories/solar-impulse-develops-advanced-solar-powered-airplane.html?by=company" TargetMode="External"/></Relationships>
</file>

<file path=ppt/slides/_rels/slide11.xml.rels><?xml version="1.0" encoding="UTF-8" standalone="yes"?>
<Relationships xmlns="http://schemas.openxmlformats.org/package/2006/relationships"><Relationship Id="rId3" Type="http://schemas.openxmlformats.org/officeDocument/2006/relationships/slideUpdateInfo" Target="../slideUpdateInfo/slideUpdateInfo2.xml"/><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5.jpeg"/><Relationship Id="rId4" Type="http://schemas.openxmlformats.org/officeDocument/2006/relationships/hyperlink" Target="http://www.mathworks.com/company/user_stories/GasTOPS-Develops-and-Tests-Propulsion-Control-Algorithms-for-the-USS-Makin-Island.html?by=company" TargetMode="External"/></Relationships>
</file>

<file path=ppt/slides/_rels/slide12.xml.rels><?xml version="1.0" encoding="UTF-8" standalone="yes"?>
<Relationships xmlns="http://schemas.openxmlformats.org/package/2006/relationships"><Relationship Id="rId3" Type="http://schemas.openxmlformats.org/officeDocument/2006/relationships/slideUpdateInfo" Target="../slideUpdateInfo/slideUpdateInfo3.xm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6.emf"/><Relationship Id="rId4" Type="http://schemas.openxmlformats.org/officeDocument/2006/relationships/hyperlink" Target="http://www.mathworks.com/company/user_stories/nasa-marshall-space-flight-center-internship-program.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9.jpeg"/><Relationship Id="rId7"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3.wdp"/><Relationship Id="rId5" Type="http://schemas.openxmlformats.org/officeDocument/2006/relationships/image" Target="../media/image20.png"/><Relationship Id="rId10" Type="http://schemas.openxmlformats.org/officeDocument/2006/relationships/image" Target="../media/image23.jpeg"/><Relationship Id="rId4" Type="http://schemas.microsoft.com/office/2007/relationships/hdphoto" Target="../media/hdphoto1.wdp"/><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24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8.gif"/><Relationship Id="rId5" Type="http://schemas.openxmlformats.org/officeDocument/2006/relationships/image" Target="../media/image220.png"/><Relationship Id="rId4" Type="http://schemas.openxmlformats.org/officeDocument/2006/relationships/image" Target="../media/image210.png"/></Relationships>
</file>

<file path=ppt/slides/_rels/slide26.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image" Target="../media/image39.tif"/><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t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Cole.Stephens@mathworks.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www.mathworks.com/help/physmod/sps/index.html" TargetMode="External"/><Relationship Id="rId13" Type="http://schemas.openxmlformats.org/officeDocument/2006/relationships/image" Target="../media/image44.jpg"/><Relationship Id="rId18" Type="http://schemas.openxmlformats.org/officeDocument/2006/relationships/hyperlink" Target="http://www.mathworks.com/programs/bounce_hub_generic.html?s_tid=mlc_lkd&amp;url=http://www.linkedin.com/company/the-mathworks_2" TargetMode="External"/><Relationship Id="rId3" Type="http://schemas.openxmlformats.org/officeDocument/2006/relationships/hyperlink" Target="http://www.mathworks.com/videos/automatic-report-generation-for-aircraft-power-network-93398.html?s_tid=srchtitle" TargetMode="External"/><Relationship Id="rId7" Type="http://schemas.openxmlformats.org/officeDocument/2006/relationships/hyperlink" Target="http://www.mathworks.com/help/physmod/elec/index.html" TargetMode="External"/><Relationship Id="rId12" Type="http://schemas.openxmlformats.org/officeDocument/2006/relationships/hyperlink" Target="http://www.mathworks.com/" TargetMode="External"/><Relationship Id="rId17" Type="http://schemas.openxmlformats.org/officeDocument/2006/relationships/hyperlink" Target="http://www.mathworks.com/programs/bounce_hub_generic.html?s_tid=mlc_glg&amp;url=https://plus.google.com/117177960465154322866?prsrc=3" TargetMode="External"/><Relationship Id="rId2" Type="http://schemas.openxmlformats.org/officeDocument/2006/relationships/hyperlink" Target="http://www.mathworks.com/videos/aircraft-power-network-93399.html?s_tid=srchtitle" TargetMode="External"/><Relationship Id="rId16" Type="http://schemas.openxmlformats.org/officeDocument/2006/relationships/hyperlink" Target="http://www.mathworks.com/programs/bounce_hub_generic.html?s_tid=mlc_twt&amp;url=http://www.twitter.com/MATLAB" TargetMode="External"/><Relationship Id="rId1" Type="http://schemas.openxmlformats.org/officeDocument/2006/relationships/slideLayout" Target="../slideLayouts/slideLayout2.xml"/><Relationship Id="rId6" Type="http://schemas.openxmlformats.org/officeDocument/2006/relationships/hyperlink" Target="http://www.mathworks.com/matlabcentral/fileexchange/44124-aircraft-power-network-in-simpowersystems?s_tid=srchtitle" TargetMode="External"/><Relationship Id="rId11" Type="http://schemas.openxmlformats.org/officeDocument/2006/relationships/hyperlink" Target="http://www.mathworks.com/services/consulting/proven-solutions/" TargetMode="External"/><Relationship Id="rId5" Type="http://schemas.openxmlformats.org/officeDocument/2006/relationships/hyperlink" Target="http://www.mathworks.com/videos/aircraft-power-network-development-with-model-based-design-81977.html" TargetMode="External"/><Relationship Id="rId15" Type="http://schemas.openxmlformats.org/officeDocument/2006/relationships/image" Target="../media/image45.png"/><Relationship Id="rId10" Type="http://schemas.openxmlformats.org/officeDocument/2006/relationships/hyperlink" Target="https://www.mathworks.com/training-schedule/training_classes/show?country_facet=US&amp;page=1&amp;siebel_course_id=SLPM-P&amp;url=physical-modeling-of-electrical-power-systems-with-simpowersystems" TargetMode="External"/><Relationship Id="rId19" Type="http://schemas.openxmlformats.org/officeDocument/2006/relationships/hyperlink" Target="http://www.mathworks.com/company/rss/index.html" TargetMode="External"/><Relationship Id="rId4" Type="http://schemas.openxmlformats.org/officeDocument/2006/relationships/hyperlink" Target="http://www.mathworks.com/videos/running-parallel-simulations-of-aircraft-flight-cycles-93394.html?s_tid=srchtitle" TargetMode="External"/><Relationship Id="rId9" Type="http://schemas.openxmlformats.org/officeDocument/2006/relationships/hyperlink" Target="http://www.mathworks.com/help/physmod/sps/powersys/ug/building-and-simulating-a-simple-circuit.html" TargetMode="External"/><Relationship Id="rId14" Type="http://schemas.openxmlformats.org/officeDocument/2006/relationships/hyperlink" Target="http://www.mathworks.com/programs/bounce_hub_generic.html?s_tid=mlc_fbk&amp;url=http://www.facebook.com/MATLAB"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www.mathworks.com/matlabcentral/trendy/" TargetMode="External"/><Relationship Id="rId3" Type="http://schemas.openxmlformats.org/officeDocument/2006/relationships/hyperlink" Target="http://www.mathworks.com/download" TargetMode="External"/><Relationship Id="rId7" Type="http://schemas.openxmlformats.org/officeDocument/2006/relationships/hyperlink" Target="http://www.mathworks.com/matlabcentral/answers/" TargetMode="External"/><Relationship Id="rId12" Type="http://schemas.openxmlformats.org/officeDocument/2006/relationships/hyperlink" Target="http://www.mathworks.com/support/search_results.html" TargetMode="Externa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hyperlink" Target="http://www.mathworks.com/examples/" TargetMode="External"/><Relationship Id="rId11" Type="http://schemas.openxmlformats.org/officeDocument/2006/relationships/hyperlink" Target="http://www.mathworks.com/matlabcentral/fileexchange/" TargetMode="External"/><Relationship Id="rId5" Type="http://schemas.openxmlformats.org/officeDocument/2006/relationships/hyperlink" Target="http://www.mathworks.com/help/index.html" TargetMode="External"/><Relationship Id="rId10" Type="http://schemas.openxmlformats.org/officeDocument/2006/relationships/hyperlink" Target="http://blogs.mathworks.com/" TargetMode="External"/><Relationship Id="rId4" Type="http://schemas.openxmlformats.org/officeDocument/2006/relationships/hyperlink" Target="http://www.mathworks.com/support/install-matlab.html" TargetMode="External"/><Relationship Id="rId9" Type="http://schemas.openxmlformats.org/officeDocument/2006/relationships/hyperlink" Target="http://www.mathworks.com/matlabcentral/cody/"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mailto:Brian.lallensack@mathworks.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hyperlink" Target="http://www.mathworks.com/company/events/webinars/index.html" TargetMode="External"/><Relationship Id="rId4" Type="http://schemas.openxmlformats.org/officeDocument/2006/relationships/hyperlink" Target="http://www.mathworks.com/"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mathworks.com/products/matlab-hom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14400"/>
            <a:ext cx="7772400" cy="2057400"/>
          </a:xfrm>
        </p:spPr>
        <p:txBody>
          <a:bodyPr/>
          <a:lstStyle/>
          <a:p>
            <a:r>
              <a:rPr lang="en-US" dirty="0"/>
              <a:t>Physical Modeling:</a:t>
            </a:r>
            <a:br>
              <a:rPr lang="en-US" dirty="0"/>
            </a:br>
            <a:r>
              <a:rPr lang="en-US" dirty="0" smtClean="0"/>
              <a:t/>
            </a:r>
            <a:br>
              <a:rPr lang="en-US" dirty="0" smtClean="0"/>
            </a:br>
            <a:r>
              <a:rPr lang="en-US" dirty="0" smtClean="0"/>
              <a:t>Aircraft </a:t>
            </a:r>
            <a:r>
              <a:rPr lang="en-US" dirty="0"/>
              <a:t>Electrical </a:t>
            </a:r>
            <a:r>
              <a:rPr lang="en-US" dirty="0" smtClean="0"/>
              <a:t>System /</a:t>
            </a:r>
            <a:br>
              <a:rPr lang="en-US" dirty="0" smtClean="0"/>
            </a:br>
            <a:r>
              <a:rPr lang="en-US" dirty="0" smtClean="0"/>
              <a:t>Power Network</a:t>
            </a:r>
            <a:endParaRPr lang="en-US" dirty="0"/>
          </a:p>
        </p:txBody>
      </p:sp>
      <p:sp>
        <p:nvSpPr>
          <p:cNvPr id="3" name="Subtitle 2"/>
          <p:cNvSpPr>
            <a:spLocks noGrp="1"/>
          </p:cNvSpPr>
          <p:nvPr>
            <p:ph type="subTitle" idx="1"/>
          </p:nvPr>
        </p:nvSpPr>
        <p:spPr/>
        <p:txBody>
          <a:bodyPr/>
          <a:lstStyle/>
          <a:p>
            <a:r>
              <a:rPr lang="en-US" dirty="0" smtClean="0"/>
              <a:t>David Meissner, Application Engineer</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6"/>
          <p:cNvSpPr>
            <a:spLocks noChangeArrowheads="1"/>
          </p:cNvSpPr>
          <p:nvPr/>
        </p:nvSpPr>
        <p:spPr bwMode="auto">
          <a:xfrm>
            <a:off x="497151" y="2280058"/>
            <a:ext cx="4836849" cy="3358742"/>
          </a:xfrm>
          <a:prstGeom prst="rect">
            <a:avLst/>
          </a:prstGeom>
          <a:solidFill>
            <a:schemeClr val="bg1"/>
          </a:solidFill>
          <a:ln w="19050">
            <a:solidFill>
              <a:schemeClr val="bg1"/>
            </a:solidFill>
            <a:miter lim="800000"/>
            <a:headEnd/>
            <a:tailEnd/>
          </a:ln>
        </p:spPr>
        <p:txBody>
          <a:bodyPr lIns="0" tIns="0" rIns="0" bIns="0"/>
          <a:lstStyle/>
          <a:p>
            <a:r>
              <a:rPr lang="en-US" b="1" dirty="0" smtClean="0">
                <a:solidFill>
                  <a:srgbClr val="215083"/>
                </a:solidFill>
              </a:rPr>
              <a:t>Challenge</a:t>
            </a:r>
            <a:endParaRPr lang="en-US" b="1" dirty="0">
              <a:solidFill>
                <a:srgbClr val="215083"/>
              </a:solidFill>
            </a:endParaRPr>
          </a:p>
          <a:p>
            <a:r>
              <a:rPr lang="en-US" sz="1500" dirty="0" smtClean="0"/>
              <a:t>Develop </a:t>
            </a:r>
            <a:r>
              <a:rPr lang="en-US" sz="1500" dirty="0"/>
              <a:t>a solar-powered aircraft capable</a:t>
            </a:r>
          </a:p>
          <a:p>
            <a:r>
              <a:rPr lang="en-US" sz="1500" dirty="0"/>
              <a:t>of circumnavigating the </a:t>
            </a:r>
            <a:r>
              <a:rPr lang="en-US" sz="1500" dirty="0" smtClean="0"/>
              <a:t>globe</a:t>
            </a:r>
            <a:endParaRPr lang="en-US" sz="1500" dirty="0" smtClean="0">
              <a:cs typeface="Times New Roman" pitchFamily="18" charset="0"/>
            </a:endParaRPr>
          </a:p>
          <a:p>
            <a:pPr>
              <a:spcBef>
                <a:spcPct val="30000"/>
              </a:spcBef>
              <a:buClr>
                <a:srgbClr val="215083"/>
              </a:buClr>
              <a:buFont typeface="Wingdings" pitchFamily="2" charset="2"/>
              <a:buNone/>
            </a:pPr>
            <a:r>
              <a:rPr lang="en-US" b="1" dirty="0" smtClean="0">
                <a:solidFill>
                  <a:srgbClr val="215083"/>
                </a:solidFill>
              </a:rPr>
              <a:t>Solution</a:t>
            </a:r>
          </a:p>
          <a:p>
            <a:r>
              <a:rPr lang="en-US" sz="1500" dirty="0" smtClean="0"/>
              <a:t>Use </a:t>
            </a:r>
            <a:r>
              <a:rPr lang="en-US" sz="1500" dirty="0"/>
              <a:t>MATLAB and Simulink to </a:t>
            </a:r>
            <a:r>
              <a:rPr lang="en-US" sz="1500" dirty="0" smtClean="0"/>
              <a:t>create system </a:t>
            </a:r>
            <a:r>
              <a:rPr lang="en-US" sz="1500" dirty="0"/>
              <a:t>models for trade studies and </a:t>
            </a:r>
            <a:r>
              <a:rPr lang="en-US" sz="1500" dirty="0" smtClean="0"/>
              <a:t>design tradeoff </a:t>
            </a:r>
            <a:r>
              <a:rPr lang="en-US" sz="1500" dirty="0"/>
              <a:t>analysis, and aircraft </a:t>
            </a:r>
            <a:r>
              <a:rPr lang="en-US" sz="1500" dirty="0" smtClean="0"/>
              <a:t>dynamics models </a:t>
            </a:r>
            <a:r>
              <a:rPr lang="en-US" sz="1500" dirty="0"/>
              <a:t>for high-fidelity simulations </a:t>
            </a:r>
            <a:r>
              <a:rPr lang="en-US" sz="1500" dirty="0" smtClean="0"/>
              <a:t>and pilot </a:t>
            </a:r>
            <a:r>
              <a:rPr lang="en-US" sz="1500" dirty="0"/>
              <a:t>training </a:t>
            </a:r>
            <a:endParaRPr lang="en-US" sz="1500" dirty="0" smtClean="0"/>
          </a:p>
          <a:p>
            <a:pPr>
              <a:spcBef>
                <a:spcPct val="30000"/>
              </a:spcBef>
              <a:buClr>
                <a:srgbClr val="215083"/>
              </a:buClr>
              <a:buFont typeface="Wingdings" pitchFamily="2" charset="2"/>
              <a:buNone/>
            </a:pPr>
            <a:r>
              <a:rPr lang="en-US" b="1" dirty="0" smtClean="0">
                <a:solidFill>
                  <a:srgbClr val="215083"/>
                </a:solidFill>
              </a:rPr>
              <a:t>Results</a:t>
            </a:r>
          </a:p>
          <a:p>
            <a:pPr marL="339725" lvl="1" indent="-225425">
              <a:spcBef>
                <a:spcPct val="10000"/>
              </a:spcBef>
              <a:buClr>
                <a:srgbClr val="215083"/>
              </a:buClr>
              <a:buFont typeface="Wingdings" pitchFamily="2" charset="2"/>
              <a:buChar char="§"/>
            </a:pPr>
            <a:r>
              <a:rPr lang="en-US" sz="1500" dirty="0" smtClean="0"/>
              <a:t>Key </a:t>
            </a:r>
            <a:r>
              <a:rPr lang="en-US" sz="1500" dirty="0"/>
              <a:t>design decisions made </a:t>
            </a:r>
            <a:r>
              <a:rPr lang="en-US" sz="1500" dirty="0" smtClean="0"/>
              <a:t>early</a:t>
            </a:r>
            <a:endParaRPr lang="en-US" sz="1500" dirty="0" smtClean="0">
              <a:cs typeface="Times New Roman" pitchFamily="18" charset="0"/>
            </a:endParaRPr>
          </a:p>
          <a:p>
            <a:pPr marL="339725" lvl="1" indent="-225425">
              <a:spcBef>
                <a:spcPct val="10000"/>
              </a:spcBef>
              <a:buClr>
                <a:srgbClr val="215083"/>
              </a:buClr>
              <a:buFont typeface="Wingdings" pitchFamily="2" charset="2"/>
              <a:buChar char="§"/>
            </a:pPr>
            <a:r>
              <a:rPr lang="en-US" sz="1500" dirty="0" smtClean="0"/>
              <a:t>Vital </a:t>
            </a:r>
            <a:r>
              <a:rPr lang="en-US" sz="1500" dirty="0"/>
              <a:t>pilot training </a:t>
            </a:r>
            <a:r>
              <a:rPr lang="en-US" sz="1500" dirty="0" smtClean="0"/>
              <a:t>enabled</a:t>
            </a:r>
            <a:endParaRPr lang="en-US" sz="1500" dirty="0">
              <a:cs typeface="Times New Roman" pitchFamily="18" charset="0"/>
            </a:endParaRPr>
          </a:p>
          <a:p>
            <a:pPr marL="339725" lvl="1" indent="-225425">
              <a:spcBef>
                <a:spcPct val="10000"/>
              </a:spcBef>
              <a:buClr>
                <a:srgbClr val="215083"/>
              </a:buClr>
              <a:buFont typeface="Wingdings" pitchFamily="2" charset="2"/>
              <a:buChar char="§"/>
            </a:pPr>
            <a:r>
              <a:rPr lang="en-US" sz="1500" dirty="0" smtClean="0"/>
              <a:t>Models </a:t>
            </a:r>
            <a:r>
              <a:rPr lang="en-US" sz="1500" dirty="0"/>
              <a:t>reused and shared </a:t>
            </a:r>
            <a:r>
              <a:rPr lang="en-US" sz="1500" dirty="0" smtClean="0"/>
              <a:t>throughout development</a:t>
            </a:r>
          </a:p>
          <a:p>
            <a:endParaRPr lang="en-US" dirty="0">
              <a:cs typeface="Times New Roman" pitchFamily="18" charset="0"/>
            </a:endParaRPr>
          </a:p>
        </p:txBody>
      </p:sp>
      <p:sp>
        <p:nvSpPr>
          <p:cNvPr id="11" name="Rectangle 17"/>
          <p:cNvSpPr>
            <a:spLocks noChangeArrowheads="1"/>
          </p:cNvSpPr>
          <p:nvPr/>
        </p:nvSpPr>
        <p:spPr bwMode="auto">
          <a:xfrm>
            <a:off x="369888" y="2181225"/>
            <a:ext cx="8005762" cy="3609975"/>
          </a:xfrm>
          <a:prstGeom prst="rect">
            <a:avLst/>
          </a:prstGeom>
          <a:noFill/>
          <a:ln w="28575">
            <a:solidFill>
              <a:schemeClr val="tx2"/>
            </a:solidFill>
            <a:miter lim="800000"/>
            <a:headEnd/>
            <a:tailEnd/>
          </a:ln>
        </p:spPr>
        <p:txBody>
          <a:bodyPr wrap="none" anchor="ctr"/>
          <a:lstStyle/>
          <a:p>
            <a:endParaRPr lang="en-US"/>
          </a:p>
        </p:txBody>
      </p:sp>
      <p:sp>
        <p:nvSpPr>
          <p:cNvPr id="3074" name="Rectangle 15"/>
          <p:cNvSpPr>
            <a:spLocks noChangeArrowheads="1"/>
          </p:cNvSpPr>
          <p:nvPr/>
        </p:nvSpPr>
        <p:spPr bwMode="auto">
          <a:xfrm>
            <a:off x="488075" y="838200"/>
            <a:ext cx="5826306" cy="1066800"/>
          </a:xfrm>
          <a:prstGeom prst="rect">
            <a:avLst/>
          </a:prstGeom>
          <a:noFill/>
          <a:ln w="9525">
            <a:noFill/>
            <a:miter lim="800000"/>
            <a:headEnd/>
            <a:tailEnd/>
          </a:ln>
        </p:spPr>
        <p:txBody>
          <a:bodyPr lIns="0" tIns="0" rIns="0" bIns="0"/>
          <a:lstStyle/>
          <a:p>
            <a:r>
              <a:rPr lang="en-US" sz="2000" b="1" dirty="0" smtClean="0">
                <a:solidFill>
                  <a:schemeClr val="tx2"/>
                </a:solidFill>
              </a:rPr>
              <a:t>Solar </a:t>
            </a:r>
            <a:r>
              <a:rPr lang="en-US" sz="2000" b="1" dirty="0">
                <a:solidFill>
                  <a:schemeClr val="tx2"/>
                </a:solidFill>
              </a:rPr>
              <a:t>Impulse Develops Advanced</a:t>
            </a:r>
          </a:p>
          <a:p>
            <a:r>
              <a:rPr lang="en-US" sz="2000" b="1" dirty="0">
                <a:solidFill>
                  <a:schemeClr val="tx2"/>
                </a:solidFill>
              </a:rPr>
              <a:t>Solar-Powered </a:t>
            </a:r>
            <a:r>
              <a:rPr lang="en-US" sz="2000" b="1" dirty="0" smtClean="0">
                <a:solidFill>
                  <a:schemeClr val="tx2"/>
                </a:solidFill>
              </a:rPr>
              <a:t>Airplane</a:t>
            </a:r>
            <a:endParaRPr lang="en-US" sz="2000" b="1" dirty="0">
              <a:solidFill>
                <a:schemeClr val="tx2"/>
              </a:solidFill>
            </a:endParaRPr>
          </a:p>
        </p:txBody>
      </p:sp>
      <p:sp>
        <p:nvSpPr>
          <p:cNvPr id="3078" name="Text Box 22"/>
          <p:cNvSpPr txBox="1">
            <a:spLocks noChangeArrowheads="1"/>
          </p:cNvSpPr>
          <p:nvPr/>
        </p:nvSpPr>
        <p:spPr bwMode="auto">
          <a:xfrm>
            <a:off x="6705600" y="2546410"/>
            <a:ext cx="2133600" cy="607859"/>
          </a:xfrm>
          <a:prstGeom prst="rect">
            <a:avLst/>
          </a:prstGeom>
          <a:solidFill>
            <a:schemeClr val="bg1"/>
          </a:solidFill>
          <a:ln w="9525">
            <a:noFill/>
            <a:miter lim="800000"/>
            <a:headEnd/>
            <a:tailEnd/>
          </a:ln>
        </p:spPr>
        <p:txBody>
          <a:bodyPr wrap="square" lIns="0" tIns="91440" rIns="0" bIns="45720">
            <a:spAutoFit/>
          </a:bodyPr>
          <a:lstStyle/>
          <a:p>
            <a:r>
              <a:rPr lang="en-US" sz="1000" b="1" dirty="0" smtClean="0">
                <a:solidFill>
                  <a:schemeClr val="tx2"/>
                </a:solidFill>
              </a:rPr>
              <a:t>The HB-SIA aircraft on a </a:t>
            </a:r>
            <a:r>
              <a:rPr lang="en-US" sz="1000" b="1" smtClean="0">
                <a:solidFill>
                  <a:schemeClr val="tx2"/>
                </a:solidFill>
              </a:rPr>
              <a:t>test </a:t>
            </a:r>
            <a:br>
              <a:rPr lang="en-US" sz="1000" b="1" smtClean="0">
                <a:solidFill>
                  <a:schemeClr val="tx2"/>
                </a:solidFill>
              </a:rPr>
            </a:br>
            <a:r>
              <a:rPr lang="en-US" sz="1000" b="1" smtClean="0">
                <a:solidFill>
                  <a:schemeClr val="tx2"/>
                </a:solidFill>
              </a:rPr>
              <a:t>flight </a:t>
            </a:r>
            <a:r>
              <a:rPr lang="en-US" sz="1000" b="1" dirty="0" smtClean="0">
                <a:solidFill>
                  <a:schemeClr val="tx2"/>
                </a:solidFill>
              </a:rPr>
              <a:t>over San Francisco Bay. </a:t>
            </a:r>
          </a:p>
          <a:p>
            <a:pPr>
              <a:spcBef>
                <a:spcPts val="300"/>
              </a:spcBef>
            </a:pPr>
            <a:r>
              <a:rPr lang="en-US" sz="750" b="1" smtClean="0">
                <a:solidFill>
                  <a:schemeClr val="tx2"/>
                </a:solidFill>
              </a:rPr>
              <a:t>Photo © Solar Impulse | Revillard | Rezo.ch</a:t>
            </a:r>
            <a:endParaRPr lang="en-US" sz="750" b="1" dirty="0">
              <a:solidFill>
                <a:schemeClr val="tx2"/>
              </a:solidFill>
            </a:endParaRPr>
          </a:p>
        </p:txBody>
      </p:sp>
      <p:sp>
        <p:nvSpPr>
          <p:cNvPr id="8" name="Text Box 37"/>
          <p:cNvSpPr txBox="1">
            <a:spLocks noChangeArrowheads="1"/>
          </p:cNvSpPr>
          <p:nvPr/>
        </p:nvSpPr>
        <p:spPr bwMode="auto">
          <a:xfrm>
            <a:off x="269875" y="6284913"/>
            <a:ext cx="1270000" cy="244475"/>
          </a:xfrm>
          <a:prstGeom prst="rect">
            <a:avLst/>
          </a:prstGeom>
          <a:noFill/>
          <a:ln w="9525">
            <a:noFill/>
            <a:miter lim="800000"/>
            <a:headEnd/>
            <a:tailEnd/>
          </a:ln>
        </p:spPr>
        <p:txBody>
          <a:bodyPr>
            <a:spAutoFit/>
          </a:bodyPr>
          <a:lstStyle/>
          <a:p>
            <a:r>
              <a:rPr lang="en-US" sz="1000" dirty="0" smtClean="0">
                <a:hlinkClick r:id="rId4"/>
              </a:rPr>
              <a:t>Link to </a:t>
            </a:r>
            <a:r>
              <a:rPr lang="en-US" sz="1000" dirty="0">
                <a:hlinkClick r:id="rId4"/>
              </a:rPr>
              <a:t>user story</a:t>
            </a:r>
            <a:endParaRPr lang="en-US" sz="1000" dirty="0"/>
          </a:p>
        </p:txBody>
      </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05600" y="523907"/>
            <a:ext cx="1905000" cy="203961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7106" name="Rectangle 18"/>
          <p:cNvSpPr>
            <a:spLocks noChangeArrowheads="1"/>
          </p:cNvSpPr>
          <p:nvPr/>
        </p:nvSpPr>
        <p:spPr bwMode="auto">
          <a:xfrm>
            <a:off x="5486400" y="3312959"/>
            <a:ext cx="3381375" cy="3206716"/>
          </a:xfrm>
          <a:prstGeom prst="rect">
            <a:avLst/>
          </a:prstGeom>
          <a:gradFill rotWithShape="1">
            <a:gsLst>
              <a:gs pos="0">
                <a:srgbClr val="AEC7E2"/>
              </a:gs>
              <a:gs pos="50000">
                <a:srgbClr val="AEC7E2">
                  <a:gamma/>
                  <a:tint val="0"/>
                  <a:invGamma/>
                </a:srgbClr>
              </a:gs>
              <a:gs pos="100000">
                <a:srgbClr val="AEC7E2"/>
              </a:gs>
            </a:gsLst>
            <a:lin ang="2700000" scaled="1"/>
          </a:gradFill>
          <a:ln w="19050">
            <a:solidFill>
              <a:schemeClr val="tx2"/>
            </a:solidFill>
            <a:miter lim="800000"/>
            <a:headEnd/>
            <a:tailEnd/>
          </a:ln>
          <a:effectLst>
            <a:outerShdw dist="35921" dir="2700000" algn="ctr" rotWithShape="0">
              <a:schemeClr val="bg2">
                <a:alpha val="50000"/>
              </a:schemeClr>
            </a:outerShdw>
          </a:effectLst>
        </p:spPr>
        <p:txBody>
          <a:bodyPr lIns="182880" tIns="0" rIns="182880" bIns="0" anchor="ctr"/>
          <a:lstStyle/>
          <a:p>
            <a:pPr>
              <a:lnSpc>
                <a:spcPct val="120000"/>
              </a:lnSpc>
              <a:defRPr/>
            </a:pPr>
            <a:endParaRPr lang="en-US" sz="1400" b="1" dirty="0" smtClean="0">
              <a:solidFill>
                <a:schemeClr val="tx2"/>
              </a:solidFill>
              <a:ea typeface="Arial Unicode MS" pitchFamily="34" charset="-128"/>
              <a:cs typeface="Arial Unicode MS" pitchFamily="34" charset="-128"/>
            </a:endParaRPr>
          </a:p>
          <a:p>
            <a:pPr>
              <a:lnSpc>
                <a:spcPct val="130000"/>
              </a:lnSpc>
              <a:defRPr/>
            </a:pPr>
            <a:r>
              <a:rPr lang="en-US" sz="1400" b="1" dirty="0" smtClean="0">
                <a:solidFill>
                  <a:schemeClr val="tx2"/>
                </a:solidFill>
                <a:ea typeface="Arial Unicode MS" pitchFamily="34" charset="-128"/>
                <a:cs typeface="Arial Unicode MS" pitchFamily="34" charset="-128"/>
              </a:rPr>
              <a:t>“Simulations </a:t>
            </a:r>
            <a:r>
              <a:rPr lang="en-US" sz="1400" b="1" dirty="0">
                <a:solidFill>
                  <a:schemeClr val="tx2"/>
                </a:solidFill>
                <a:ea typeface="Arial Unicode MS" pitchFamily="34" charset="-128"/>
                <a:cs typeface="Arial Unicode MS" pitchFamily="34" charset="-128"/>
              </a:rPr>
              <a:t>with MATLAB and Simulink were essential to assessing feasibility and evaluating </a:t>
            </a:r>
            <a:r>
              <a:rPr lang="en-US" sz="1400" b="1" dirty="0" smtClean="0">
                <a:solidFill>
                  <a:schemeClr val="tx2"/>
                </a:solidFill>
                <a:ea typeface="Arial Unicode MS" pitchFamily="34" charset="-128"/>
                <a:cs typeface="Arial Unicode MS" pitchFamily="34" charset="-128"/>
              </a:rPr>
              <a:t>broad design </a:t>
            </a:r>
            <a:r>
              <a:rPr lang="en-US" sz="1400" b="1" dirty="0">
                <a:solidFill>
                  <a:schemeClr val="tx2"/>
                </a:solidFill>
                <a:ea typeface="Arial Unicode MS" pitchFamily="34" charset="-128"/>
                <a:cs typeface="Arial Unicode MS" pitchFamily="34" charset="-128"/>
              </a:rPr>
              <a:t>tradeoffs as well as making detailed design decisions—like the size of control surfaces and </a:t>
            </a:r>
            <a:r>
              <a:rPr lang="en-US" sz="1400" b="1" dirty="0" smtClean="0">
                <a:solidFill>
                  <a:schemeClr val="tx2"/>
                </a:solidFill>
                <a:ea typeface="Arial Unicode MS" pitchFamily="34" charset="-128"/>
                <a:cs typeface="Arial Unicode MS" pitchFamily="34" charset="-128"/>
              </a:rPr>
              <a:t>the vertical </a:t>
            </a:r>
            <a:r>
              <a:rPr lang="en-US" sz="1400" b="1" dirty="0">
                <a:solidFill>
                  <a:schemeClr val="tx2"/>
                </a:solidFill>
                <a:ea typeface="Arial Unicode MS" pitchFamily="34" charset="-128"/>
                <a:cs typeface="Arial Unicode MS" pitchFamily="34" charset="-128"/>
              </a:rPr>
              <a:t>tail—that directly affect aircraft dynamics and handling </a:t>
            </a:r>
            <a:r>
              <a:rPr lang="en-US" sz="1400" b="1" dirty="0" smtClean="0">
                <a:solidFill>
                  <a:schemeClr val="tx2"/>
                </a:solidFill>
                <a:ea typeface="Arial Unicode MS" pitchFamily="34" charset="-128"/>
                <a:cs typeface="Arial Unicode MS" pitchFamily="34" charset="-128"/>
              </a:rPr>
              <a:t>qualities.”</a:t>
            </a:r>
          </a:p>
          <a:p>
            <a:pPr algn="r">
              <a:lnSpc>
                <a:spcPct val="115000"/>
              </a:lnSpc>
              <a:spcBef>
                <a:spcPct val="25000"/>
              </a:spcBef>
              <a:defRPr/>
            </a:pPr>
            <a:r>
              <a:rPr lang="en-US" sz="1200" b="1" dirty="0" smtClean="0">
                <a:solidFill>
                  <a:schemeClr val="tx2"/>
                </a:solidFill>
                <a:ea typeface="Arial Unicode MS" pitchFamily="34" charset="-128"/>
                <a:cs typeface="Arial Unicode MS" pitchFamily="34" charset="-128"/>
              </a:rPr>
              <a:t>Ralph Paul</a:t>
            </a:r>
          </a:p>
          <a:p>
            <a:pPr algn="r">
              <a:lnSpc>
                <a:spcPct val="115000"/>
              </a:lnSpc>
              <a:spcBef>
                <a:spcPct val="25000"/>
              </a:spcBef>
              <a:defRPr/>
            </a:pPr>
            <a:r>
              <a:rPr lang="en-US" sz="1200" b="1" dirty="0" smtClean="0">
                <a:solidFill>
                  <a:schemeClr val="tx2"/>
                </a:solidFill>
                <a:ea typeface="Arial Unicode MS" pitchFamily="34" charset="-128"/>
                <a:cs typeface="Arial Unicode MS" pitchFamily="34" charset="-128"/>
              </a:rPr>
              <a:t>Solar Impulse</a:t>
            </a:r>
          </a:p>
          <a:p>
            <a:pPr algn="r">
              <a:lnSpc>
                <a:spcPct val="115000"/>
              </a:lnSpc>
              <a:spcBef>
                <a:spcPct val="25000"/>
              </a:spcBef>
              <a:defRPr/>
            </a:pPr>
            <a:r>
              <a:rPr lang="en-US" sz="1400" b="1" dirty="0">
                <a:solidFill>
                  <a:schemeClr val="tx2"/>
                </a:solidFill>
                <a:ea typeface="Arial Unicode MS" pitchFamily="34" charset="-128"/>
                <a:cs typeface="Arial Unicode MS" pitchFamily="34" charset="-128"/>
              </a:rPr>
              <a:t>	</a:t>
            </a:r>
            <a:endParaRPr lang="en-US" sz="1200" b="1" dirty="0">
              <a:solidFill>
                <a:schemeClr val="tx2"/>
              </a:solidFill>
              <a:ea typeface="Arial Unicode MS" pitchFamily="34" charset="-128"/>
              <a:cs typeface="Arial Unicode MS" pitchFamily="34" charset="-128"/>
            </a:endParaRPr>
          </a:p>
        </p:txBody>
      </p:sp>
    </p:spTree>
    <p:extLst>
      <p:ext uri="{BB962C8B-B14F-4D97-AF65-F5344CB8AC3E}">
        <p14:creationId xmlns:p14="http://schemas.microsoft.com/office/powerpoint/2010/main" val="58358624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6"/>
          <p:cNvSpPr>
            <a:spLocks noChangeArrowheads="1"/>
          </p:cNvSpPr>
          <p:nvPr/>
        </p:nvSpPr>
        <p:spPr bwMode="auto">
          <a:xfrm>
            <a:off x="497151" y="2280058"/>
            <a:ext cx="5141649" cy="3358742"/>
          </a:xfrm>
          <a:prstGeom prst="rect">
            <a:avLst/>
          </a:prstGeom>
          <a:solidFill>
            <a:schemeClr val="bg1"/>
          </a:solidFill>
          <a:ln w="19050">
            <a:noFill/>
            <a:miter lim="800000"/>
            <a:headEnd/>
            <a:tailEnd/>
          </a:ln>
        </p:spPr>
        <p:txBody>
          <a:bodyPr lIns="0" tIns="0" rIns="0" bIns="0"/>
          <a:lstStyle/>
          <a:p>
            <a:r>
              <a:rPr lang="en-US" b="1" dirty="0" smtClean="0">
                <a:solidFill>
                  <a:srgbClr val="215083"/>
                </a:solidFill>
              </a:rPr>
              <a:t>Challenge</a:t>
            </a:r>
            <a:endParaRPr lang="en-US" b="1" dirty="0">
              <a:solidFill>
                <a:srgbClr val="215083"/>
              </a:solidFill>
            </a:endParaRPr>
          </a:p>
          <a:p>
            <a:r>
              <a:rPr lang="en-US" sz="1500" dirty="0" smtClean="0">
                <a:solidFill>
                  <a:prstClr val="black"/>
                </a:solidFill>
              </a:rPr>
              <a:t>Develop </a:t>
            </a:r>
            <a:r>
              <a:rPr lang="en-US" sz="1500" dirty="0">
                <a:solidFill>
                  <a:prstClr val="black"/>
                </a:solidFill>
              </a:rPr>
              <a:t>the propulsion control algorithms for the USS Makin </a:t>
            </a:r>
            <a:r>
              <a:rPr lang="en-US" sz="1500" dirty="0" smtClean="0">
                <a:solidFill>
                  <a:prstClr val="black"/>
                </a:solidFill>
              </a:rPr>
              <a:t>Island</a:t>
            </a:r>
            <a:r>
              <a:rPr lang="en-US" sz="1500" dirty="0" smtClean="0">
                <a:solidFill>
                  <a:prstClr val="black"/>
                </a:solidFill>
                <a:cs typeface="Times New Roman" pitchFamily="18" charset="0"/>
              </a:rPr>
              <a:t>  </a:t>
            </a:r>
          </a:p>
          <a:p>
            <a:pPr>
              <a:spcBef>
                <a:spcPct val="30000"/>
              </a:spcBef>
              <a:buClr>
                <a:srgbClr val="215083"/>
              </a:buClr>
              <a:buFont typeface="Wingdings" pitchFamily="2" charset="2"/>
              <a:buNone/>
            </a:pPr>
            <a:r>
              <a:rPr lang="en-US" b="1" dirty="0" smtClean="0">
                <a:solidFill>
                  <a:srgbClr val="215083"/>
                </a:solidFill>
              </a:rPr>
              <a:t>Solution</a:t>
            </a:r>
          </a:p>
          <a:p>
            <a:r>
              <a:rPr lang="en-US" sz="1500" dirty="0" smtClean="0">
                <a:solidFill>
                  <a:prstClr val="black"/>
                </a:solidFill>
              </a:rPr>
              <a:t>Use </a:t>
            </a:r>
            <a:r>
              <a:rPr lang="en-US" sz="1500" dirty="0">
                <a:solidFill>
                  <a:prstClr val="black"/>
                </a:solidFill>
              </a:rPr>
              <a:t>Model-Based Design with MATLAB and Simulink to model the ship’s main systems, develop and verify control algorithms, and generate code for onboard training and HIL test </a:t>
            </a:r>
            <a:r>
              <a:rPr lang="en-US" sz="1500" dirty="0" smtClean="0">
                <a:solidFill>
                  <a:prstClr val="black"/>
                </a:solidFill>
              </a:rPr>
              <a:t>setups </a:t>
            </a:r>
            <a:endParaRPr lang="en-US" sz="1500" dirty="0">
              <a:solidFill>
                <a:prstClr val="black"/>
              </a:solidFill>
            </a:endParaRPr>
          </a:p>
          <a:p>
            <a:pPr>
              <a:spcBef>
                <a:spcPct val="30000"/>
              </a:spcBef>
              <a:buClr>
                <a:srgbClr val="215083"/>
              </a:buClr>
              <a:buFont typeface="Wingdings" pitchFamily="2" charset="2"/>
              <a:buNone/>
            </a:pPr>
            <a:r>
              <a:rPr lang="en-US" b="1" dirty="0">
                <a:solidFill>
                  <a:srgbClr val="215083"/>
                </a:solidFill>
              </a:rPr>
              <a:t>Results</a:t>
            </a:r>
          </a:p>
          <a:p>
            <a:pPr marL="339725" lvl="1" indent="-225425">
              <a:spcBef>
                <a:spcPct val="10000"/>
              </a:spcBef>
              <a:buClr>
                <a:srgbClr val="215083"/>
              </a:buClr>
              <a:buFont typeface="Wingdings" pitchFamily="2" charset="2"/>
              <a:buChar char="§"/>
            </a:pPr>
            <a:r>
              <a:rPr lang="en-US" sz="1500" dirty="0" smtClean="0">
                <a:solidFill>
                  <a:prstClr val="black"/>
                </a:solidFill>
              </a:rPr>
              <a:t>Time-to-simulation </a:t>
            </a:r>
            <a:r>
              <a:rPr lang="en-US" sz="1500" dirty="0">
                <a:solidFill>
                  <a:prstClr val="black"/>
                </a:solidFill>
              </a:rPr>
              <a:t>cut by </a:t>
            </a:r>
            <a:r>
              <a:rPr lang="en-US" sz="1500" dirty="0" smtClean="0">
                <a:solidFill>
                  <a:prstClr val="black"/>
                </a:solidFill>
              </a:rPr>
              <a:t>two-thirds </a:t>
            </a:r>
            <a:endParaRPr lang="en-US" sz="1500" dirty="0">
              <a:solidFill>
                <a:prstClr val="black"/>
              </a:solidFill>
              <a:cs typeface="Times New Roman" pitchFamily="18" charset="0"/>
            </a:endParaRPr>
          </a:p>
          <a:p>
            <a:pPr marL="339725" lvl="1" indent="-225425">
              <a:spcBef>
                <a:spcPct val="10000"/>
              </a:spcBef>
              <a:buClr>
                <a:srgbClr val="215083"/>
              </a:buClr>
              <a:buFont typeface="Wingdings" pitchFamily="2" charset="2"/>
              <a:buChar char="§"/>
            </a:pPr>
            <a:r>
              <a:rPr lang="en-US" sz="1500" dirty="0" smtClean="0">
                <a:solidFill>
                  <a:prstClr val="black"/>
                </a:solidFill>
              </a:rPr>
              <a:t>Key </a:t>
            </a:r>
            <a:r>
              <a:rPr lang="en-US" sz="1500" dirty="0">
                <a:solidFill>
                  <a:prstClr val="black"/>
                </a:solidFill>
              </a:rPr>
              <a:t>design issues identified </a:t>
            </a:r>
            <a:r>
              <a:rPr lang="en-US" sz="1500" dirty="0" smtClean="0">
                <a:solidFill>
                  <a:prstClr val="black"/>
                </a:solidFill>
              </a:rPr>
              <a:t>early </a:t>
            </a:r>
            <a:endParaRPr lang="en-US" sz="1500" dirty="0">
              <a:solidFill>
                <a:prstClr val="black"/>
              </a:solidFill>
              <a:cs typeface="Times New Roman" pitchFamily="18" charset="0"/>
            </a:endParaRPr>
          </a:p>
          <a:p>
            <a:pPr marL="339725" lvl="1" indent="-225425">
              <a:spcBef>
                <a:spcPct val="10000"/>
              </a:spcBef>
              <a:buClr>
                <a:srgbClr val="215083"/>
              </a:buClr>
              <a:buFont typeface="Wingdings" pitchFamily="2" charset="2"/>
              <a:buChar char="§"/>
            </a:pPr>
            <a:r>
              <a:rPr lang="en-US" sz="1500" dirty="0" smtClean="0">
                <a:solidFill>
                  <a:prstClr val="black"/>
                </a:solidFill>
              </a:rPr>
              <a:t>Models </a:t>
            </a:r>
            <a:r>
              <a:rPr lang="en-US" sz="1500" dirty="0">
                <a:solidFill>
                  <a:prstClr val="black"/>
                </a:solidFill>
              </a:rPr>
              <a:t>reused multiple </a:t>
            </a:r>
            <a:r>
              <a:rPr lang="en-US" sz="1500" dirty="0" smtClean="0">
                <a:solidFill>
                  <a:prstClr val="black"/>
                </a:solidFill>
              </a:rPr>
              <a:t>time</a:t>
            </a:r>
            <a:r>
              <a:rPr lang="en-US" sz="1600" dirty="0" smtClean="0">
                <a:solidFill>
                  <a:prstClr val="black"/>
                </a:solidFill>
              </a:rPr>
              <a:t>s</a:t>
            </a:r>
            <a:endParaRPr lang="en-US" sz="1500" dirty="0">
              <a:solidFill>
                <a:prstClr val="black"/>
              </a:solidFill>
            </a:endParaRPr>
          </a:p>
          <a:p>
            <a:endParaRPr lang="en-US" dirty="0">
              <a:solidFill>
                <a:prstClr val="black"/>
              </a:solidFill>
              <a:cs typeface="Times New Roman" pitchFamily="18" charset="0"/>
            </a:endParaRPr>
          </a:p>
        </p:txBody>
      </p:sp>
      <p:sp>
        <p:nvSpPr>
          <p:cNvPr id="11" name="Rectangle 17"/>
          <p:cNvSpPr>
            <a:spLocks noChangeArrowheads="1"/>
          </p:cNvSpPr>
          <p:nvPr/>
        </p:nvSpPr>
        <p:spPr bwMode="auto">
          <a:xfrm>
            <a:off x="369888" y="2181225"/>
            <a:ext cx="8005762" cy="3609975"/>
          </a:xfrm>
          <a:prstGeom prst="rect">
            <a:avLst/>
          </a:prstGeom>
          <a:noFill/>
          <a:ln w="28575">
            <a:solidFill>
              <a:schemeClr val="tx2"/>
            </a:solidFill>
            <a:miter lim="800000"/>
            <a:headEnd/>
            <a:tailEnd/>
          </a:ln>
        </p:spPr>
        <p:txBody>
          <a:bodyPr wrap="none" anchor="ctr"/>
          <a:lstStyle/>
          <a:p>
            <a:endParaRPr lang="en-US">
              <a:solidFill>
                <a:prstClr val="black"/>
              </a:solidFill>
            </a:endParaRPr>
          </a:p>
        </p:txBody>
      </p:sp>
      <p:sp>
        <p:nvSpPr>
          <p:cNvPr id="3074" name="Rectangle 15"/>
          <p:cNvSpPr>
            <a:spLocks noChangeArrowheads="1"/>
          </p:cNvSpPr>
          <p:nvPr/>
        </p:nvSpPr>
        <p:spPr bwMode="auto">
          <a:xfrm>
            <a:off x="488075" y="838200"/>
            <a:ext cx="5826306" cy="1066800"/>
          </a:xfrm>
          <a:prstGeom prst="rect">
            <a:avLst/>
          </a:prstGeom>
          <a:noFill/>
          <a:ln w="9525">
            <a:noFill/>
            <a:miter lim="800000"/>
            <a:headEnd/>
            <a:tailEnd/>
          </a:ln>
        </p:spPr>
        <p:txBody>
          <a:bodyPr lIns="0" tIns="0" rIns="0" bIns="0"/>
          <a:lstStyle/>
          <a:p>
            <a:r>
              <a:rPr lang="en-US" sz="2000" b="1" dirty="0" err="1" smtClean="0">
                <a:solidFill>
                  <a:srgbClr val="125687"/>
                </a:solidFill>
              </a:rPr>
              <a:t>GasTOPS</a:t>
            </a:r>
            <a:r>
              <a:rPr lang="en-US" sz="2000" b="1" dirty="0" smtClean="0">
                <a:solidFill>
                  <a:srgbClr val="125687"/>
                </a:solidFill>
              </a:rPr>
              <a:t> </a:t>
            </a:r>
            <a:r>
              <a:rPr lang="en-US" sz="2000" b="1" dirty="0">
                <a:solidFill>
                  <a:srgbClr val="125687"/>
                </a:solidFill>
              </a:rPr>
              <a:t>Develops and Tests Propulsion Control Algorithms for the USS Makin Island</a:t>
            </a:r>
            <a:endParaRPr lang="en-US" sz="2000" dirty="0">
              <a:solidFill>
                <a:srgbClr val="125687"/>
              </a:solidFill>
            </a:endParaRPr>
          </a:p>
          <a:p>
            <a:endParaRPr lang="en-US" sz="2000" dirty="0">
              <a:solidFill>
                <a:srgbClr val="125687"/>
              </a:solidFill>
            </a:endParaRPr>
          </a:p>
          <a:p>
            <a:endParaRPr lang="en-US" sz="2000" b="1" dirty="0">
              <a:solidFill>
                <a:srgbClr val="125687"/>
              </a:solidFill>
            </a:endParaRPr>
          </a:p>
        </p:txBody>
      </p:sp>
      <p:sp>
        <p:nvSpPr>
          <p:cNvPr id="217106" name="Rectangle 18"/>
          <p:cNvSpPr>
            <a:spLocks noChangeArrowheads="1"/>
          </p:cNvSpPr>
          <p:nvPr/>
        </p:nvSpPr>
        <p:spPr bwMode="auto">
          <a:xfrm>
            <a:off x="5791200" y="2819400"/>
            <a:ext cx="3076575" cy="3657600"/>
          </a:xfrm>
          <a:prstGeom prst="rect">
            <a:avLst/>
          </a:prstGeom>
          <a:gradFill rotWithShape="1">
            <a:gsLst>
              <a:gs pos="0">
                <a:srgbClr val="AEC7E2"/>
              </a:gs>
              <a:gs pos="50000">
                <a:srgbClr val="AEC7E2">
                  <a:gamma/>
                  <a:tint val="0"/>
                  <a:invGamma/>
                </a:srgbClr>
              </a:gs>
              <a:gs pos="100000">
                <a:srgbClr val="AEC7E2"/>
              </a:gs>
            </a:gsLst>
            <a:lin ang="2700000" scaled="1"/>
          </a:gradFill>
          <a:ln w="19050">
            <a:solidFill>
              <a:schemeClr val="tx2"/>
            </a:solidFill>
            <a:miter lim="800000"/>
            <a:headEnd/>
            <a:tailEnd/>
          </a:ln>
          <a:effectLst>
            <a:outerShdw dist="35921" dir="2700000" algn="ctr" rotWithShape="0">
              <a:schemeClr val="bg2">
                <a:alpha val="50000"/>
              </a:schemeClr>
            </a:outerShdw>
          </a:effectLst>
        </p:spPr>
        <p:txBody>
          <a:bodyPr lIns="182880" tIns="0" rIns="182880" bIns="0" anchor="ctr"/>
          <a:lstStyle/>
          <a:p>
            <a:pPr>
              <a:lnSpc>
                <a:spcPct val="125000"/>
              </a:lnSpc>
            </a:pPr>
            <a:r>
              <a:rPr lang="en-US" sz="1400" b="1" smtClean="0">
                <a:solidFill>
                  <a:srgbClr val="125687"/>
                </a:solidFill>
              </a:rPr>
              <a:t>“</a:t>
            </a:r>
            <a:r>
              <a:rPr lang="en-US" sz="1400" b="1" dirty="0" smtClean="0">
                <a:solidFill>
                  <a:srgbClr val="125687"/>
                </a:solidFill>
              </a:rPr>
              <a:t>We </a:t>
            </a:r>
            <a:r>
              <a:rPr lang="en-US" sz="1400" b="1" dirty="0">
                <a:solidFill>
                  <a:srgbClr val="125687"/>
                </a:solidFill>
              </a:rPr>
              <a:t>mitigate risk by simulating complex marine and aircraft systems before they are built. To reduce costs, we automate simulations with MATLAB and reuse models throughout development. Understanding</a:t>
            </a:r>
          </a:p>
          <a:p>
            <a:pPr>
              <a:lnSpc>
                <a:spcPct val="125000"/>
              </a:lnSpc>
            </a:pPr>
            <a:r>
              <a:rPr lang="en-US" sz="1400" b="1" dirty="0" err="1">
                <a:solidFill>
                  <a:srgbClr val="125687"/>
                </a:solidFill>
              </a:rPr>
              <a:t>multidomain</a:t>
            </a:r>
            <a:r>
              <a:rPr lang="en-US" sz="1400" b="1" dirty="0">
                <a:solidFill>
                  <a:srgbClr val="125687"/>
                </a:solidFill>
              </a:rPr>
              <a:t> systems through simulations in Simulink and </a:t>
            </a:r>
            <a:r>
              <a:rPr lang="en-US" sz="1400" b="1" dirty="0" err="1">
                <a:solidFill>
                  <a:srgbClr val="125687"/>
                </a:solidFill>
              </a:rPr>
              <a:t>SimPowerSystems</a:t>
            </a:r>
            <a:r>
              <a:rPr lang="en-US" sz="1400" b="1" dirty="0">
                <a:solidFill>
                  <a:srgbClr val="125687"/>
                </a:solidFill>
              </a:rPr>
              <a:t> is invaluable to our business</a:t>
            </a:r>
            <a:r>
              <a:rPr lang="en-US" sz="1400" b="1" dirty="0" smtClean="0">
                <a:solidFill>
                  <a:srgbClr val="125687"/>
                </a:solidFill>
              </a:rPr>
              <a:t>.”</a:t>
            </a:r>
            <a:endParaRPr lang="en-US" sz="1400" b="1" dirty="0">
              <a:solidFill>
                <a:srgbClr val="125687"/>
              </a:solidFill>
              <a:ea typeface="Arial Unicode MS" pitchFamily="34" charset="-128"/>
              <a:cs typeface="Arial Unicode MS" pitchFamily="34" charset="-128"/>
            </a:endParaRPr>
          </a:p>
          <a:p>
            <a:pPr algn="r">
              <a:lnSpc>
                <a:spcPct val="115000"/>
              </a:lnSpc>
              <a:spcBef>
                <a:spcPct val="25000"/>
              </a:spcBef>
              <a:defRPr/>
            </a:pPr>
            <a:r>
              <a:rPr lang="en-US" sz="1200" b="1" dirty="0" smtClean="0">
                <a:solidFill>
                  <a:srgbClr val="125687"/>
                </a:solidFill>
              </a:rPr>
              <a:t>	Shaun Horning 	</a:t>
            </a:r>
            <a:r>
              <a:rPr lang="en-US" sz="1200" b="1" smtClean="0">
                <a:solidFill>
                  <a:srgbClr val="125687"/>
                </a:solidFill>
              </a:rPr>
              <a:t>	GasTOPS</a:t>
            </a:r>
            <a:endParaRPr lang="en-US" sz="1200" b="1" dirty="0">
              <a:solidFill>
                <a:srgbClr val="125687"/>
              </a:solidFill>
              <a:ea typeface="Arial Unicode MS" pitchFamily="34" charset="-128"/>
              <a:cs typeface="Arial Unicode MS" pitchFamily="34" charset="-128"/>
            </a:endParaRPr>
          </a:p>
        </p:txBody>
      </p:sp>
      <p:sp>
        <p:nvSpPr>
          <p:cNvPr id="3078" name="Text Box 22"/>
          <p:cNvSpPr txBox="1">
            <a:spLocks noChangeArrowheads="1"/>
          </p:cNvSpPr>
          <p:nvPr/>
        </p:nvSpPr>
        <p:spPr bwMode="auto">
          <a:xfrm>
            <a:off x="6184307" y="2298412"/>
            <a:ext cx="2553394" cy="292388"/>
          </a:xfrm>
          <a:prstGeom prst="rect">
            <a:avLst/>
          </a:prstGeom>
          <a:solidFill>
            <a:schemeClr val="bg1"/>
          </a:solidFill>
          <a:ln w="9525">
            <a:noFill/>
            <a:miter lim="800000"/>
            <a:headEnd/>
            <a:tailEnd/>
          </a:ln>
        </p:spPr>
        <p:txBody>
          <a:bodyPr wrap="square" lIns="0" tIns="91440" rIns="0" bIns="45720">
            <a:spAutoFit/>
          </a:bodyPr>
          <a:lstStyle/>
          <a:p>
            <a:r>
              <a:rPr lang="en-US" sz="1000" b="1" dirty="0" smtClean="0">
                <a:solidFill>
                  <a:srgbClr val="125687"/>
                </a:solidFill>
              </a:rPr>
              <a:t>The </a:t>
            </a:r>
            <a:r>
              <a:rPr lang="en-US" sz="1000" b="1" dirty="0">
                <a:solidFill>
                  <a:srgbClr val="125687"/>
                </a:solidFill>
              </a:rPr>
              <a:t>USS Makin </a:t>
            </a:r>
            <a:r>
              <a:rPr lang="en-US" sz="1000" b="1" dirty="0" smtClean="0">
                <a:solidFill>
                  <a:srgbClr val="125687"/>
                </a:solidFill>
              </a:rPr>
              <a:t>Island.</a:t>
            </a:r>
            <a:endParaRPr lang="en-US" sz="1000" b="1" dirty="0">
              <a:solidFill>
                <a:srgbClr val="125687"/>
              </a:solidFill>
            </a:endParaRPr>
          </a:p>
        </p:txBody>
      </p:sp>
      <p:sp>
        <p:nvSpPr>
          <p:cNvPr id="8" name="Text Box 37"/>
          <p:cNvSpPr txBox="1">
            <a:spLocks noChangeArrowheads="1"/>
          </p:cNvSpPr>
          <p:nvPr/>
        </p:nvSpPr>
        <p:spPr bwMode="auto">
          <a:xfrm>
            <a:off x="269875" y="6284913"/>
            <a:ext cx="1270000" cy="244475"/>
          </a:xfrm>
          <a:prstGeom prst="rect">
            <a:avLst/>
          </a:prstGeom>
          <a:noFill/>
          <a:ln w="9525">
            <a:noFill/>
            <a:miter lim="800000"/>
            <a:headEnd/>
            <a:tailEnd/>
          </a:ln>
        </p:spPr>
        <p:txBody>
          <a:bodyPr>
            <a:spAutoFit/>
          </a:bodyPr>
          <a:lstStyle/>
          <a:p>
            <a:r>
              <a:rPr lang="en-US" sz="1000" dirty="0" smtClean="0">
                <a:solidFill>
                  <a:prstClr val="black"/>
                </a:solidFill>
                <a:hlinkClick r:id="rId4"/>
              </a:rPr>
              <a:t>Link to </a:t>
            </a:r>
            <a:r>
              <a:rPr lang="en-US" sz="1000" dirty="0">
                <a:solidFill>
                  <a:prstClr val="black"/>
                </a:solidFill>
                <a:hlinkClick r:id="rId4"/>
              </a:rPr>
              <a:t>user story</a:t>
            </a:r>
            <a:endParaRPr lang="en-US" sz="1000" dirty="0">
              <a:solidFill>
                <a:prstClr val="black"/>
              </a:solidFill>
            </a:endParaRPr>
          </a:p>
        </p:txBody>
      </p:sp>
      <p:pic>
        <p:nvPicPr>
          <p:cNvPr id="1026" name="Picture 2" descr="http://sharepoint/marketing/marcomm/teams/project_page_portal/cust_ref_archive_page/User%20Stories%20in%20Development/GasTOPS/LHD8_Sea_Tria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2612" y="730173"/>
            <a:ext cx="2638388" cy="1568992"/>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760746"/>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6"/>
          <p:cNvSpPr>
            <a:spLocks noChangeArrowheads="1"/>
          </p:cNvSpPr>
          <p:nvPr/>
        </p:nvSpPr>
        <p:spPr bwMode="auto">
          <a:xfrm>
            <a:off x="497151" y="2280058"/>
            <a:ext cx="5214361" cy="3663542"/>
          </a:xfrm>
          <a:prstGeom prst="rect">
            <a:avLst/>
          </a:prstGeom>
          <a:solidFill>
            <a:schemeClr val="bg1"/>
          </a:solidFill>
          <a:ln w="19050">
            <a:noFill/>
            <a:miter lim="800000"/>
            <a:headEnd/>
            <a:tailEnd/>
          </a:ln>
        </p:spPr>
        <p:txBody>
          <a:bodyPr lIns="0" tIns="0" rIns="0" bIns="0"/>
          <a:lstStyle/>
          <a:p>
            <a:r>
              <a:rPr lang="en-US" b="1" dirty="0" smtClean="0">
                <a:solidFill>
                  <a:srgbClr val="215083"/>
                </a:solidFill>
              </a:rPr>
              <a:t>Challenge</a:t>
            </a:r>
            <a:endParaRPr lang="en-US" b="1" dirty="0">
              <a:solidFill>
                <a:srgbClr val="215083"/>
              </a:solidFill>
            </a:endParaRPr>
          </a:p>
          <a:p>
            <a:r>
              <a:rPr lang="en-US" sz="1500" dirty="0" smtClean="0"/>
              <a:t>Give </a:t>
            </a:r>
            <a:r>
              <a:rPr lang="en-US" sz="1500" dirty="0"/>
              <a:t>engineering interns hands-on </a:t>
            </a:r>
            <a:r>
              <a:rPr lang="en-US" sz="1500" dirty="0" smtClean="0"/>
              <a:t>work experience </a:t>
            </a:r>
            <a:r>
              <a:rPr lang="en-US" sz="1500" dirty="0"/>
              <a:t>in the aerospace </a:t>
            </a:r>
            <a:r>
              <a:rPr lang="en-US" sz="1500" dirty="0" smtClean="0"/>
              <a:t>field</a:t>
            </a:r>
            <a:endParaRPr lang="en-US" sz="1500" dirty="0" smtClean="0">
              <a:cs typeface="Times New Roman" pitchFamily="18" charset="0"/>
            </a:endParaRPr>
          </a:p>
          <a:p>
            <a:pPr>
              <a:spcBef>
                <a:spcPct val="30000"/>
              </a:spcBef>
              <a:buClr>
                <a:srgbClr val="215083"/>
              </a:buClr>
              <a:buFont typeface="Wingdings" pitchFamily="2" charset="2"/>
              <a:buNone/>
            </a:pPr>
            <a:r>
              <a:rPr lang="en-US" b="1" dirty="0" smtClean="0">
                <a:solidFill>
                  <a:srgbClr val="215083"/>
                </a:solidFill>
              </a:rPr>
              <a:t>Solution</a:t>
            </a:r>
          </a:p>
          <a:p>
            <a:r>
              <a:rPr lang="en-US" sz="1500" dirty="0" smtClean="0"/>
              <a:t>Create </a:t>
            </a:r>
            <a:r>
              <a:rPr lang="en-US" sz="1500" dirty="0"/>
              <a:t>a program in which interns </a:t>
            </a:r>
            <a:r>
              <a:rPr lang="en-US" sz="1500" dirty="0" smtClean="0"/>
              <a:t>use Model-Based </a:t>
            </a:r>
            <a:r>
              <a:rPr lang="en-US" sz="1500" dirty="0"/>
              <a:t>Design to model, </a:t>
            </a:r>
            <a:r>
              <a:rPr lang="en-US" sz="1500" dirty="0" smtClean="0"/>
              <a:t>simulate, implement</a:t>
            </a:r>
            <a:r>
              <a:rPr lang="en-US" sz="1500" dirty="0"/>
              <a:t>, and fly GNC algorithms </a:t>
            </a:r>
            <a:r>
              <a:rPr lang="en-US" sz="1500" dirty="0" smtClean="0"/>
              <a:t>for </a:t>
            </a:r>
            <a:r>
              <a:rPr lang="en-US" sz="1500" dirty="0" err="1" smtClean="0"/>
              <a:t>multirotor</a:t>
            </a:r>
            <a:r>
              <a:rPr lang="en-US" sz="1500" dirty="0" smtClean="0"/>
              <a:t> </a:t>
            </a:r>
            <a:r>
              <a:rPr lang="en-US" sz="1500" dirty="0"/>
              <a:t>aircraft</a:t>
            </a:r>
            <a:endParaRPr lang="en-US" sz="1500" dirty="0" smtClean="0"/>
          </a:p>
          <a:p>
            <a:pPr>
              <a:spcBef>
                <a:spcPct val="30000"/>
              </a:spcBef>
              <a:buClr>
                <a:srgbClr val="215083"/>
              </a:buClr>
              <a:buFont typeface="Wingdings" pitchFamily="2" charset="2"/>
              <a:buNone/>
            </a:pPr>
            <a:r>
              <a:rPr lang="en-US" b="1" dirty="0" smtClean="0">
                <a:solidFill>
                  <a:srgbClr val="215083"/>
                </a:solidFill>
              </a:rPr>
              <a:t>Results</a:t>
            </a:r>
          </a:p>
          <a:p>
            <a:pPr marL="339725" lvl="1" indent="-225425">
              <a:spcBef>
                <a:spcPct val="10000"/>
              </a:spcBef>
              <a:buClr>
                <a:srgbClr val="215083"/>
              </a:buClr>
              <a:buFont typeface="Wingdings" pitchFamily="2" charset="2"/>
              <a:buChar char="§"/>
            </a:pPr>
            <a:r>
              <a:rPr lang="en-US" sz="1500" dirty="0" smtClean="0"/>
              <a:t>GNC </a:t>
            </a:r>
            <a:r>
              <a:rPr lang="en-US" sz="1500" dirty="0"/>
              <a:t>algorithms developed and implemented in </a:t>
            </a:r>
            <a:r>
              <a:rPr lang="en-US" sz="1500" dirty="0" smtClean="0"/>
              <a:t>10 weeks</a:t>
            </a:r>
          </a:p>
          <a:p>
            <a:pPr marL="339725" lvl="1" indent="-225425">
              <a:spcBef>
                <a:spcPct val="10000"/>
              </a:spcBef>
              <a:buClr>
                <a:srgbClr val="215083"/>
              </a:buClr>
              <a:buFont typeface="Wingdings" pitchFamily="2" charset="2"/>
              <a:buChar char="§"/>
            </a:pPr>
            <a:r>
              <a:rPr lang="en-US" sz="1500" dirty="0" smtClean="0"/>
              <a:t>Hardware </a:t>
            </a:r>
            <a:r>
              <a:rPr lang="en-US" sz="1500" dirty="0"/>
              <a:t>integration </a:t>
            </a:r>
            <a:r>
              <a:rPr lang="en-US" sz="1500" dirty="0" smtClean="0"/>
              <a:t>streamlined</a:t>
            </a:r>
          </a:p>
          <a:p>
            <a:pPr marL="339725" lvl="1" indent="-225425">
              <a:spcBef>
                <a:spcPct val="10000"/>
              </a:spcBef>
              <a:buClr>
                <a:srgbClr val="215083"/>
              </a:buClr>
              <a:buFont typeface="Wingdings" pitchFamily="2" charset="2"/>
              <a:buChar char="§"/>
            </a:pPr>
            <a:r>
              <a:rPr lang="en-US" sz="1500" dirty="0" smtClean="0"/>
              <a:t>Practical </a:t>
            </a:r>
            <a:r>
              <a:rPr lang="en-US" sz="1500" dirty="0"/>
              <a:t>engineering experience acquired</a:t>
            </a:r>
          </a:p>
          <a:p>
            <a:pPr marL="339725" lvl="1" indent="-225425">
              <a:spcBef>
                <a:spcPct val="10000"/>
              </a:spcBef>
              <a:buClr>
                <a:srgbClr val="215083"/>
              </a:buClr>
              <a:buFont typeface="Wingdings" pitchFamily="2" charset="2"/>
              <a:buChar char="§"/>
            </a:pPr>
            <a:endParaRPr lang="en-US" sz="1500" dirty="0" smtClean="0"/>
          </a:p>
          <a:p>
            <a:pPr marL="339725" lvl="1" indent="-225425">
              <a:spcBef>
                <a:spcPct val="10000"/>
              </a:spcBef>
              <a:buClr>
                <a:srgbClr val="215083"/>
              </a:buClr>
              <a:buFont typeface="Wingdings" pitchFamily="2" charset="2"/>
              <a:buChar char="§"/>
            </a:pPr>
            <a:endParaRPr lang="en-US" sz="1500" dirty="0"/>
          </a:p>
          <a:p>
            <a:pPr marL="339725" lvl="1" indent="-225425">
              <a:spcBef>
                <a:spcPct val="10000"/>
              </a:spcBef>
              <a:buClr>
                <a:srgbClr val="215083"/>
              </a:buClr>
              <a:buFont typeface="Wingdings" pitchFamily="2" charset="2"/>
              <a:buChar char="§"/>
            </a:pPr>
            <a:endParaRPr lang="en-US" sz="1500" dirty="0" smtClean="0"/>
          </a:p>
          <a:p>
            <a:endParaRPr lang="en-US" dirty="0">
              <a:cs typeface="Times New Roman" pitchFamily="18" charset="0"/>
            </a:endParaRPr>
          </a:p>
        </p:txBody>
      </p:sp>
      <p:sp>
        <p:nvSpPr>
          <p:cNvPr id="11" name="Rectangle 17"/>
          <p:cNvSpPr>
            <a:spLocks noChangeArrowheads="1"/>
          </p:cNvSpPr>
          <p:nvPr/>
        </p:nvSpPr>
        <p:spPr bwMode="auto">
          <a:xfrm>
            <a:off x="369888" y="2181225"/>
            <a:ext cx="8005762" cy="3457575"/>
          </a:xfrm>
          <a:prstGeom prst="rect">
            <a:avLst/>
          </a:prstGeom>
          <a:noFill/>
          <a:ln w="28575">
            <a:solidFill>
              <a:schemeClr val="tx2"/>
            </a:solidFill>
            <a:miter lim="800000"/>
            <a:headEnd/>
            <a:tailEnd/>
          </a:ln>
        </p:spPr>
        <p:txBody>
          <a:bodyPr wrap="none" anchor="ctr"/>
          <a:lstStyle/>
          <a:p>
            <a:endParaRPr lang="en-US" dirty="0"/>
          </a:p>
        </p:txBody>
      </p:sp>
      <p:sp>
        <p:nvSpPr>
          <p:cNvPr id="3074" name="Rectangle 15"/>
          <p:cNvSpPr>
            <a:spLocks noChangeArrowheads="1"/>
          </p:cNvSpPr>
          <p:nvPr/>
        </p:nvSpPr>
        <p:spPr bwMode="auto">
          <a:xfrm>
            <a:off x="488073" y="838200"/>
            <a:ext cx="5912727" cy="1066800"/>
          </a:xfrm>
          <a:prstGeom prst="rect">
            <a:avLst/>
          </a:prstGeom>
          <a:noFill/>
          <a:ln w="9525">
            <a:noFill/>
            <a:miter lim="800000"/>
            <a:headEnd/>
            <a:tailEnd/>
          </a:ln>
        </p:spPr>
        <p:txBody>
          <a:bodyPr lIns="0" tIns="0" rIns="0" bIns="0"/>
          <a:lstStyle/>
          <a:p>
            <a:r>
              <a:rPr lang="en-US" sz="2000" b="1" dirty="0" smtClean="0">
                <a:solidFill>
                  <a:schemeClr val="accent1">
                    <a:lumMod val="50000"/>
                  </a:schemeClr>
                </a:solidFill>
              </a:rPr>
              <a:t>NASA </a:t>
            </a:r>
            <a:r>
              <a:rPr lang="en-US" sz="2000" b="1" dirty="0">
                <a:solidFill>
                  <a:schemeClr val="accent1">
                    <a:lumMod val="50000"/>
                  </a:schemeClr>
                </a:solidFill>
              </a:rPr>
              <a:t>Interns Develop Guidance, Navigation, and Control Software for </a:t>
            </a:r>
            <a:r>
              <a:rPr lang="en-US" sz="2000" b="1" dirty="0" err="1">
                <a:solidFill>
                  <a:schemeClr val="accent1">
                    <a:lumMod val="50000"/>
                  </a:schemeClr>
                </a:solidFill>
              </a:rPr>
              <a:t>Quadcopter</a:t>
            </a:r>
            <a:r>
              <a:rPr lang="en-US" sz="2000" b="1" dirty="0">
                <a:solidFill>
                  <a:schemeClr val="accent1">
                    <a:lumMod val="50000"/>
                  </a:schemeClr>
                </a:solidFill>
              </a:rPr>
              <a:t> with Model-Based Design</a:t>
            </a:r>
            <a:endParaRPr lang="en-US" sz="2000" dirty="0">
              <a:solidFill>
                <a:schemeClr val="accent1">
                  <a:lumMod val="50000"/>
                </a:schemeClr>
              </a:solidFill>
            </a:endParaRPr>
          </a:p>
          <a:p>
            <a:endParaRPr lang="en-US" sz="2000" dirty="0">
              <a:solidFill>
                <a:schemeClr val="accent1">
                  <a:lumMod val="50000"/>
                </a:schemeClr>
              </a:solidFill>
            </a:endParaRPr>
          </a:p>
          <a:p>
            <a:endParaRPr lang="en-US" sz="2000" dirty="0">
              <a:solidFill>
                <a:schemeClr val="accent1">
                  <a:lumMod val="50000"/>
                </a:schemeClr>
              </a:solidFill>
            </a:endParaRPr>
          </a:p>
        </p:txBody>
      </p:sp>
      <p:sp>
        <p:nvSpPr>
          <p:cNvPr id="3078" name="Text Box 22"/>
          <p:cNvSpPr txBox="1">
            <a:spLocks noChangeArrowheads="1"/>
          </p:cNvSpPr>
          <p:nvPr/>
        </p:nvSpPr>
        <p:spPr bwMode="auto">
          <a:xfrm>
            <a:off x="6187092" y="2355846"/>
            <a:ext cx="2693222" cy="600164"/>
          </a:xfrm>
          <a:prstGeom prst="rect">
            <a:avLst/>
          </a:prstGeom>
          <a:solidFill>
            <a:schemeClr val="bg1"/>
          </a:solidFill>
          <a:ln w="9525">
            <a:noFill/>
            <a:miter lim="800000"/>
            <a:headEnd/>
            <a:tailEnd/>
          </a:ln>
        </p:spPr>
        <p:txBody>
          <a:bodyPr wrap="square" lIns="0" tIns="91440" rIns="0" bIns="45720">
            <a:spAutoFit/>
          </a:bodyPr>
          <a:lstStyle/>
          <a:p>
            <a:r>
              <a:rPr lang="en-US" sz="1000" b="1" dirty="0">
                <a:solidFill>
                  <a:schemeClr val="accent1">
                    <a:lumMod val="50000"/>
                  </a:schemeClr>
                </a:solidFill>
              </a:rPr>
              <a:t>NASA intern working with the </a:t>
            </a:r>
            <a:r>
              <a:rPr lang="en-US" sz="1000" b="1" dirty="0" err="1">
                <a:solidFill>
                  <a:schemeClr val="accent1">
                    <a:lumMod val="50000"/>
                  </a:schemeClr>
                </a:solidFill>
              </a:rPr>
              <a:t>quadcopter</a:t>
            </a:r>
            <a:r>
              <a:rPr lang="en-US" sz="1000" b="1" dirty="0">
                <a:solidFill>
                  <a:schemeClr val="accent1">
                    <a:lumMod val="50000"/>
                  </a:schemeClr>
                </a:solidFill>
              </a:rPr>
              <a:t> vehicle and </a:t>
            </a:r>
            <a:r>
              <a:rPr lang="en-US" sz="1000" b="1" dirty="0" err="1">
                <a:solidFill>
                  <a:schemeClr val="accent1">
                    <a:lumMod val="50000"/>
                  </a:schemeClr>
                </a:solidFill>
              </a:rPr>
              <a:t>ArduPilot</a:t>
            </a:r>
            <a:r>
              <a:rPr lang="en-US" sz="1000" b="1" dirty="0">
                <a:solidFill>
                  <a:schemeClr val="accent1">
                    <a:lumMod val="50000"/>
                  </a:schemeClr>
                </a:solidFill>
              </a:rPr>
              <a:t> Mega 2.5 hardware.</a:t>
            </a:r>
          </a:p>
          <a:p>
            <a:endParaRPr lang="en-US" sz="1000" b="1" dirty="0">
              <a:solidFill>
                <a:schemeClr val="tx2"/>
              </a:solidFill>
            </a:endParaRPr>
          </a:p>
        </p:txBody>
      </p:sp>
      <p:sp>
        <p:nvSpPr>
          <p:cNvPr id="8" name="Text Box 37"/>
          <p:cNvSpPr txBox="1">
            <a:spLocks noChangeArrowheads="1"/>
          </p:cNvSpPr>
          <p:nvPr/>
        </p:nvSpPr>
        <p:spPr bwMode="auto">
          <a:xfrm>
            <a:off x="269875" y="6284913"/>
            <a:ext cx="1270000" cy="244475"/>
          </a:xfrm>
          <a:prstGeom prst="rect">
            <a:avLst/>
          </a:prstGeom>
          <a:noFill/>
          <a:ln w="9525">
            <a:noFill/>
            <a:miter lim="800000"/>
            <a:headEnd/>
            <a:tailEnd/>
          </a:ln>
        </p:spPr>
        <p:txBody>
          <a:bodyPr>
            <a:spAutoFit/>
          </a:bodyPr>
          <a:lstStyle/>
          <a:p>
            <a:r>
              <a:rPr lang="en-US" sz="1000" dirty="0" smtClean="0">
                <a:hlinkClick r:id="rId4"/>
              </a:rPr>
              <a:t>Link to user </a:t>
            </a:r>
            <a:r>
              <a:rPr lang="en-US" sz="1000" dirty="0">
                <a:hlinkClick r:id="rId4"/>
              </a:rPr>
              <a:t>story</a:t>
            </a:r>
            <a:endParaRPr lang="en-US" sz="1000" dirty="0"/>
          </a:p>
        </p:txBody>
      </p:sp>
      <p:sp>
        <p:nvSpPr>
          <p:cNvPr id="217106" name="Rectangle 18"/>
          <p:cNvSpPr>
            <a:spLocks noChangeArrowheads="1"/>
          </p:cNvSpPr>
          <p:nvPr/>
        </p:nvSpPr>
        <p:spPr bwMode="auto">
          <a:xfrm>
            <a:off x="6019800" y="3429000"/>
            <a:ext cx="2831430" cy="2855913"/>
          </a:xfrm>
          <a:prstGeom prst="rect">
            <a:avLst/>
          </a:prstGeom>
          <a:gradFill rotWithShape="1">
            <a:gsLst>
              <a:gs pos="0">
                <a:srgbClr val="AEC7E2"/>
              </a:gs>
              <a:gs pos="50000">
                <a:srgbClr val="AEC7E2">
                  <a:gamma/>
                  <a:tint val="0"/>
                  <a:invGamma/>
                </a:srgbClr>
              </a:gs>
              <a:gs pos="100000">
                <a:srgbClr val="AEC7E2"/>
              </a:gs>
            </a:gsLst>
            <a:lin ang="2700000" scaled="1"/>
          </a:gradFill>
          <a:ln w="19050">
            <a:solidFill>
              <a:schemeClr val="tx2"/>
            </a:solidFill>
            <a:miter lim="800000"/>
            <a:headEnd/>
            <a:tailEnd/>
          </a:ln>
          <a:effectLst>
            <a:outerShdw dist="35921" dir="2700000" algn="ctr" rotWithShape="0">
              <a:schemeClr val="bg2">
                <a:alpha val="50000"/>
              </a:schemeClr>
            </a:outerShdw>
          </a:effectLst>
        </p:spPr>
        <p:txBody>
          <a:bodyPr lIns="182880" tIns="0" rIns="182880" bIns="0" anchor="ctr"/>
          <a:lstStyle/>
          <a:p>
            <a:pPr>
              <a:lnSpc>
                <a:spcPct val="130000"/>
              </a:lnSpc>
              <a:defRPr/>
            </a:pPr>
            <a:r>
              <a:rPr lang="en-US" sz="1400" b="1">
                <a:solidFill>
                  <a:schemeClr val="tx2"/>
                </a:solidFill>
                <a:ea typeface="Arial Unicode MS" pitchFamily="34" charset="-128"/>
                <a:cs typeface="Arial Unicode MS" pitchFamily="34" charset="-128"/>
              </a:rPr>
              <a:t>Model-Based Design makes both working engineers and interns at NASA MSFC more productive. The students have more fun because they can run the GNC algorithms they create in Simulink on a real processor and quickly get things done</a:t>
            </a:r>
            <a:r>
              <a:rPr lang="en-US" sz="1400" b="1" smtClean="0">
                <a:solidFill>
                  <a:schemeClr val="accent1">
                    <a:lumMod val="50000"/>
                  </a:schemeClr>
                </a:solidFill>
              </a:rPr>
              <a:t>.</a:t>
            </a:r>
            <a:endParaRPr lang="en-US" sz="1400" b="1" smtClean="0">
              <a:solidFill>
                <a:schemeClr val="accent1">
                  <a:lumMod val="50000"/>
                </a:schemeClr>
              </a:solidFill>
              <a:ea typeface="Arial Unicode MS" pitchFamily="34" charset="-128"/>
              <a:cs typeface="Arial Unicode MS" pitchFamily="34" charset="-128"/>
            </a:endParaRPr>
          </a:p>
        </p:txBody>
      </p:sp>
      <p:pic>
        <p:nvPicPr>
          <p:cNvPr id="3" name="Picture 2"/>
          <p:cNvPicPr>
            <a:picLocks noChangeAspect="1"/>
          </p:cNvPicPr>
          <p:nvPr/>
        </p:nvPicPr>
        <p:blipFill>
          <a:blip r:embed="rId5"/>
          <a:stretch>
            <a:fillRect/>
          </a:stretch>
        </p:blipFill>
        <p:spPr>
          <a:xfrm>
            <a:off x="6187092" y="914400"/>
            <a:ext cx="2664138" cy="1432661"/>
          </a:xfrm>
          <a:prstGeom prst="rect">
            <a:avLst/>
          </a:prstGeom>
          <a:ln w="19050">
            <a:solidFill>
              <a:schemeClr val="tx2"/>
            </a:solidFill>
          </a:ln>
        </p:spPr>
      </p:pic>
    </p:spTree>
    <p:extLst>
      <p:ext uri="{BB962C8B-B14F-4D97-AF65-F5344CB8AC3E}">
        <p14:creationId xmlns:p14="http://schemas.microsoft.com/office/powerpoint/2010/main" val="1312078902"/>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6309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Most Expensive Project Stage to Find Errors In?</a:t>
            </a:r>
            <a:endParaRPr lang="en-US" dirty="0"/>
          </a:p>
        </p:txBody>
      </p:sp>
      <p:sp>
        <p:nvSpPr>
          <p:cNvPr id="4" name="Rectangle 38"/>
          <p:cNvSpPr>
            <a:spLocks noChangeArrowheads="1"/>
          </p:cNvSpPr>
          <p:nvPr/>
        </p:nvSpPr>
        <p:spPr bwMode="auto">
          <a:xfrm>
            <a:off x="1090328" y="1979141"/>
            <a:ext cx="9525" cy="4016456"/>
          </a:xfrm>
          <a:prstGeom prst="rect">
            <a:avLst/>
          </a:prstGeom>
          <a:solidFill>
            <a:srgbClr val="555555"/>
          </a:solidFill>
          <a:ln w="6">
            <a:solidFill>
              <a:schemeClr val="accent3">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 name="Rectangle 39"/>
          <p:cNvSpPr>
            <a:spLocks noChangeArrowheads="1"/>
          </p:cNvSpPr>
          <p:nvPr/>
        </p:nvSpPr>
        <p:spPr bwMode="auto">
          <a:xfrm>
            <a:off x="1090328" y="5995596"/>
            <a:ext cx="7410450" cy="8491"/>
          </a:xfrm>
          <a:prstGeom prst="rect">
            <a:avLst/>
          </a:prstGeom>
          <a:solidFill>
            <a:srgbClr val="555555"/>
          </a:solidFill>
          <a:ln w="6">
            <a:solidFill>
              <a:schemeClr val="accent3">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 name="Rectangle 41"/>
          <p:cNvSpPr>
            <a:spLocks noChangeArrowheads="1"/>
          </p:cNvSpPr>
          <p:nvPr/>
        </p:nvSpPr>
        <p:spPr bwMode="auto">
          <a:xfrm>
            <a:off x="1226665" y="6115893"/>
            <a:ext cx="1651093"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400" dirty="0" smtClean="0">
                <a:solidFill>
                  <a:srgbClr val="000000"/>
                </a:solidFill>
                <a:latin typeface="Arial" pitchFamily="34" charset="0"/>
                <a:cs typeface="Arial" pitchFamily="34" charset="0"/>
              </a:rPr>
              <a:t>R</a:t>
            </a:r>
            <a:r>
              <a:rPr kumimoji="0" lang="en-US" sz="1400" b="0" i="0" u="none" strike="noStrike" cap="none" normalizeH="0" baseline="0" dirty="0" smtClean="0">
                <a:ln>
                  <a:noFill/>
                </a:ln>
                <a:solidFill>
                  <a:srgbClr val="000000"/>
                </a:solidFill>
                <a:effectLst/>
                <a:latin typeface="Arial" pitchFamily="34" charset="0"/>
                <a:cs typeface="Arial" pitchFamily="34" charset="0"/>
              </a:rPr>
              <a:t>equirements</a:t>
            </a:r>
            <a:r>
              <a:rPr lang="en-US" sz="1400" dirty="0" smtClean="0">
                <a:latin typeface="Arial" pitchFamily="34" charset="0"/>
                <a:cs typeface="Arial" pitchFamily="34" charset="0"/>
              </a:rPr>
              <a:t> phase</a:t>
            </a:r>
            <a:endParaRPr kumimoji="0" lang="en-US" sz="1400" b="0" i="0" u="none" strike="noStrike" cap="none" normalizeH="0" baseline="0" dirty="0" smtClean="0">
              <a:ln>
                <a:noFill/>
              </a:ln>
              <a:solidFill>
                <a:srgbClr val="000000"/>
              </a:solidFill>
              <a:effectLst/>
              <a:latin typeface="Arial" pitchFamily="34" charset="0"/>
              <a:cs typeface="Arial" pitchFamily="34" charset="0"/>
            </a:endParaRPr>
          </a:p>
        </p:txBody>
      </p:sp>
      <p:sp>
        <p:nvSpPr>
          <p:cNvPr id="7" name="Rectangle 42"/>
          <p:cNvSpPr>
            <a:spLocks noChangeArrowheads="1"/>
          </p:cNvSpPr>
          <p:nvPr/>
        </p:nvSpPr>
        <p:spPr bwMode="auto">
          <a:xfrm>
            <a:off x="3263427" y="6115893"/>
            <a:ext cx="1094850"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400" dirty="0" smtClean="0">
                <a:solidFill>
                  <a:srgbClr val="000000"/>
                </a:solidFill>
                <a:latin typeface="Arial" pitchFamily="34" charset="0"/>
                <a:cs typeface="Arial" pitchFamily="34" charset="0"/>
              </a:rPr>
              <a:t>D</a:t>
            </a:r>
            <a:r>
              <a:rPr kumimoji="0" lang="en-US" sz="1400" b="0" i="0" u="none" strike="noStrike" cap="none" normalizeH="0" baseline="0" dirty="0" smtClean="0">
                <a:ln>
                  <a:noFill/>
                </a:ln>
                <a:solidFill>
                  <a:srgbClr val="000000"/>
                </a:solidFill>
                <a:effectLst/>
                <a:latin typeface="Arial" pitchFamily="34" charset="0"/>
                <a:cs typeface="Arial" pitchFamily="34" charset="0"/>
              </a:rPr>
              <a:t>esign phase</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8" name="Rectangle 43"/>
          <p:cNvSpPr>
            <a:spLocks noChangeArrowheads="1"/>
          </p:cNvSpPr>
          <p:nvPr/>
        </p:nvSpPr>
        <p:spPr bwMode="auto">
          <a:xfrm>
            <a:off x="5155727" y="6115893"/>
            <a:ext cx="1104469"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400" dirty="0" smtClean="0">
                <a:solidFill>
                  <a:srgbClr val="000000"/>
                </a:solidFill>
                <a:latin typeface="Arial" pitchFamily="34" charset="0"/>
                <a:cs typeface="Arial" pitchFamily="34" charset="0"/>
              </a:rPr>
              <a:t>C</a:t>
            </a:r>
            <a:r>
              <a:rPr kumimoji="0" lang="en-US" sz="1400" b="0" i="0" u="none" strike="noStrike" cap="none" normalizeH="0" baseline="0" dirty="0" smtClean="0">
                <a:ln>
                  <a:noFill/>
                </a:ln>
                <a:solidFill>
                  <a:srgbClr val="000000"/>
                </a:solidFill>
                <a:effectLst/>
                <a:latin typeface="Arial" pitchFamily="34" charset="0"/>
                <a:cs typeface="Arial" pitchFamily="34" charset="0"/>
              </a:rPr>
              <a:t>oding</a:t>
            </a:r>
            <a:r>
              <a:rPr kumimoji="0" lang="en-US" sz="1400" b="0" i="0" u="none" strike="noStrike" cap="none" normalizeH="0" dirty="0" smtClean="0">
                <a:ln>
                  <a:noFill/>
                </a:ln>
                <a:solidFill>
                  <a:srgbClr val="000000"/>
                </a:solidFill>
                <a:effectLst/>
                <a:latin typeface="Arial" pitchFamily="34" charset="0"/>
                <a:cs typeface="Arial" pitchFamily="34" charset="0"/>
              </a:rPr>
              <a:t> phase</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9" name="Rectangle 44"/>
          <p:cNvSpPr>
            <a:spLocks noChangeArrowheads="1"/>
          </p:cNvSpPr>
          <p:nvPr/>
        </p:nvSpPr>
        <p:spPr bwMode="auto">
          <a:xfrm>
            <a:off x="7036915" y="6115893"/>
            <a:ext cx="1103828"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400" dirty="0" smtClean="0">
                <a:solidFill>
                  <a:srgbClr val="000000"/>
                </a:solidFill>
                <a:latin typeface="Arial" pitchFamily="34" charset="0"/>
                <a:cs typeface="Arial" pitchFamily="34" charset="0"/>
              </a:rPr>
              <a:t>T</a:t>
            </a:r>
            <a:r>
              <a:rPr kumimoji="0" lang="en-US" sz="1400" b="0" i="0" u="none" strike="noStrike" cap="none" normalizeH="0" baseline="0" dirty="0" smtClean="0">
                <a:ln>
                  <a:noFill/>
                </a:ln>
                <a:solidFill>
                  <a:srgbClr val="000000"/>
                </a:solidFill>
                <a:effectLst/>
                <a:latin typeface="Arial" pitchFamily="34" charset="0"/>
                <a:cs typeface="Arial" pitchFamily="34" charset="0"/>
              </a:rPr>
              <a:t>esting phase</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10" name="Rectangle 45"/>
          <p:cNvSpPr>
            <a:spLocks noChangeArrowheads="1"/>
          </p:cNvSpPr>
          <p:nvPr/>
        </p:nvSpPr>
        <p:spPr bwMode="auto">
          <a:xfrm rot="16200000">
            <a:off x="-695100" y="3797213"/>
            <a:ext cx="3039294"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pitchFamily="34" charset="0"/>
                <a:cs typeface="Arial" pitchFamily="34" charset="0"/>
              </a:rPr>
              <a:t>Relative  cost to fix an</a:t>
            </a:r>
            <a:r>
              <a:rPr kumimoji="0" lang="en-US" sz="1800" b="1" i="0" u="none" strike="noStrike" cap="none" normalizeH="0" dirty="0" smtClean="0">
                <a:ln>
                  <a:noFill/>
                </a:ln>
                <a:solidFill>
                  <a:srgbClr val="000000"/>
                </a:solidFill>
                <a:effectLst/>
                <a:latin typeface="Arial" pitchFamily="34" charset="0"/>
                <a:cs typeface="Arial" pitchFamily="34" charset="0"/>
              </a:rPr>
              <a:t> error</a:t>
            </a:r>
            <a:endParaRPr kumimoji="0" lang="en-US" sz="1800" b="1" i="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47"/>
          <p:cNvSpPr>
            <a:spLocks noChangeArrowheads="1"/>
          </p:cNvSpPr>
          <p:nvPr/>
        </p:nvSpPr>
        <p:spPr bwMode="auto">
          <a:xfrm>
            <a:off x="2930211" y="6361660"/>
            <a:ext cx="3706143" cy="24694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pitchFamily="34" charset="0"/>
                <a:cs typeface="Arial" pitchFamily="34" charset="0"/>
              </a:rPr>
              <a:t>Project phase where error is fixed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12" name="Group 35"/>
          <p:cNvGrpSpPr/>
          <p:nvPr/>
        </p:nvGrpSpPr>
        <p:grpSpPr>
          <a:xfrm>
            <a:off x="1560736" y="1983928"/>
            <a:ext cx="5780338" cy="4029754"/>
            <a:chOff x="1560736" y="1983928"/>
            <a:chExt cx="5780338" cy="4029754"/>
          </a:xfrm>
        </p:grpSpPr>
        <p:grpSp>
          <p:nvGrpSpPr>
            <p:cNvPr id="15" name="Group 67"/>
            <p:cNvGrpSpPr/>
            <p:nvPr/>
          </p:nvGrpSpPr>
          <p:grpSpPr>
            <a:xfrm>
              <a:off x="2009970" y="1983928"/>
              <a:ext cx="5331104" cy="4029754"/>
              <a:chOff x="2009970" y="1983928"/>
              <a:chExt cx="5331104" cy="4029754"/>
            </a:xfrm>
          </p:grpSpPr>
          <p:sp>
            <p:nvSpPr>
              <p:cNvPr id="18" name="Rectangle 17"/>
              <p:cNvSpPr/>
              <p:nvPr/>
            </p:nvSpPr>
            <p:spPr bwMode="auto">
              <a:xfrm>
                <a:off x="7004643" y="1983928"/>
                <a:ext cx="336431" cy="4029754"/>
              </a:xfrm>
              <a:prstGeom prst="rect">
                <a:avLst/>
              </a:prstGeom>
              <a:solidFill>
                <a:srgbClr val="12568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19" name="Rectangle 18"/>
              <p:cNvSpPr/>
              <p:nvPr/>
            </p:nvSpPr>
            <p:spPr bwMode="auto">
              <a:xfrm>
                <a:off x="5167232" y="5213884"/>
                <a:ext cx="327804" cy="799798"/>
              </a:xfrm>
              <a:prstGeom prst="rect">
                <a:avLst/>
              </a:prstGeom>
              <a:solidFill>
                <a:srgbClr val="12568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20" name="Rectangle 19"/>
              <p:cNvSpPr/>
              <p:nvPr/>
            </p:nvSpPr>
            <p:spPr bwMode="auto">
              <a:xfrm>
                <a:off x="3364309" y="5629163"/>
                <a:ext cx="327804" cy="384519"/>
              </a:xfrm>
              <a:prstGeom prst="rect">
                <a:avLst/>
              </a:prstGeom>
              <a:solidFill>
                <a:srgbClr val="12568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21" name="Rectangle 20"/>
              <p:cNvSpPr/>
              <p:nvPr/>
            </p:nvSpPr>
            <p:spPr bwMode="auto">
              <a:xfrm>
                <a:off x="2009970" y="5944468"/>
                <a:ext cx="327804" cy="69214"/>
              </a:xfrm>
              <a:prstGeom prst="rect">
                <a:avLst/>
              </a:prstGeom>
              <a:solidFill>
                <a:srgbClr val="12568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grpSp>
        <p:sp>
          <p:nvSpPr>
            <p:cNvPr id="17" name="TextBox 1"/>
            <p:cNvSpPr txBox="1"/>
            <p:nvPr/>
          </p:nvSpPr>
          <p:spPr>
            <a:xfrm>
              <a:off x="1560736" y="4934562"/>
              <a:ext cx="2559265" cy="25224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b="1" dirty="0" smtClean="0">
                  <a:solidFill>
                    <a:srgbClr val="125687"/>
                  </a:solidFill>
                  <a:latin typeface="Arial" pitchFamily="34" charset="0"/>
                  <a:cs typeface="Arial" pitchFamily="34" charset="0"/>
                </a:rPr>
                <a:t>requirements phase</a:t>
              </a:r>
              <a:endParaRPr lang="en-US" sz="1200" b="1" dirty="0">
                <a:solidFill>
                  <a:srgbClr val="125687"/>
                </a:solidFill>
                <a:latin typeface="Arial" pitchFamily="34" charset="0"/>
                <a:cs typeface="Arial" pitchFamily="34" charset="0"/>
              </a:endParaRPr>
            </a:p>
          </p:txBody>
        </p:sp>
      </p:grpSp>
      <p:grpSp>
        <p:nvGrpSpPr>
          <p:cNvPr id="16" name="Group 34"/>
          <p:cNvGrpSpPr/>
          <p:nvPr/>
        </p:nvGrpSpPr>
        <p:grpSpPr>
          <a:xfrm>
            <a:off x="1560736" y="4573224"/>
            <a:ext cx="6108158" cy="1440458"/>
            <a:chOff x="1560736" y="4573224"/>
            <a:chExt cx="6108158" cy="1440458"/>
          </a:xfrm>
        </p:grpSpPr>
        <p:grpSp>
          <p:nvGrpSpPr>
            <p:cNvPr id="22" name="Group 68"/>
            <p:cNvGrpSpPr/>
            <p:nvPr/>
          </p:nvGrpSpPr>
          <p:grpSpPr>
            <a:xfrm>
              <a:off x="3692114" y="5221574"/>
              <a:ext cx="3976780" cy="792108"/>
              <a:chOff x="3692114" y="5221574"/>
              <a:chExt cx="3976780" cy="792108"/>
            </a:xfrm>
          </p:grpSpPr>
          <p:sp>
            <p:nvSpPr>
              <p:cNvPr id="25" name="Rectangle 24"/>
              <p:cNvSpPr/>
              <p:nvPr/>
            </p:nvSpPr>
            <p:spPr bwMode="auto">
              <a:xfrm>
                <a:off x="5495036" y="5598402"/>
                <a:ext cx="327804" cy="415280"/>
              </a:xfrm>
              <a:prstGeom prst="rect">
                <a:avLst/>
              </a:prstGeom>
              <a:solidFill>
                <a:srgbClr val="555555"/>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26" name="Rectangle 25"/>
              <p:cNvSpPr/>
              <p:nvPr/>
            </p:nvSpPr>
            <p:spPr bwMode="auto">
              <a:xfrm>
                <a:off x="7341090" y="5221574"/>
                <a:ext cx="327804" cy="792108"/>
              </a:xfrm>
              <a:prstGeom prst="rect">
                <a:avLst/>
              </a:prstGeom>
              <a:solidFill>
                <a:srgbClr val="555555"/>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27" name="Rectangle 26"/>
              <p:cNvSpPr/>
              <p:nvPr/>
            </p:nvSpPr>
            <p:spPr bwMode="auto">
              <a:xfrm>
                <a:off x="3692114" y="5926043"/>
                <a:ext cx="327804" cy="87639"/>
              </a:xfrm>
              <a:prstGeom prst="rect">
                <a:avLst/>
              </a:prstGeom>
              <a:solidFill>
                <a:srgbClr val="555555"/>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grpSp>
        <p:sp>
          <p:nvSpPr>
            <p:cNvPr id="24" name="TextBox 1"/>
            <p:cNvSpPr txBox="1"/>
            <p:nvPr/>
          </p:nvSpPr>
          <p:spPr>
            <a:xfrm>
              <a:off x="1560736" y="4573224"/>
              <a:ext cx="2559265" cy="25224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b="1" dirty="0" smtClean="0">
                  <a:solidFill>
                    <a:srgbClr val="555555"/>
                  </a:solidFill>
                  <a:latin typeface="Arial" pitchFamily="34" charset="0"/>
                  <a:cs typeface="Arial" pitchFamily="34" charset="0"/>
                </a:rPr>
                <a:t>design phase</a:t>
              </a:r>
              <a:endParaRPr lang="en-US" sz="1200" b="1" dirty="0">
                <a:solidFill>
                  <a:srgbClr val="555555"/>
                </a:solidFill>
                <a:latin typeface="Arial" pitchFamily="34" charset="0"/>
                <a:cs typeface="Arial" pitchFamily="34" charset="0"/>
              </a:endParaRPr>
            </a:p>
          </p:txBody>
        </p:sp>
      </p:grpSp>
      <p:grpSp>
        <p:nvGrpSpPr>
          <p:cNvPr id="23" name="Group 33"/>
          <p:cNvGrpSpPr/>
          <p:nvPr/>
        </p:nvGrpSpPr>
        <p:grpSpPr>
          <a:xfrm>
            <a:off x="1560736" y="3850548"/>
            <a:ext cx="6444604" cy="2163134"/>
            <a:chOff x="1560736" y="3850548"/>
            <a:chExt cx="6444604" cy="2163134"/>
          </a:xfrm>
        </p:grpSpPr>
        <p:sp>
          <p:nvSpPr>
            <p:cNvPr id="29" name="TextBox 1"/>
            <p:cNvSpPr txBox="1"/>
            <p:nvPr/>
          </p:nvSpPr>
          <p:spPr>
            <a:xfrm>
              <a:off x="1560736" y="3850548"/>
              <a:ext cx="2559265" cy="25224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u="sng" dirty="0" smtClean="0">
                  <a:latin typeface="Arial" pitchFamily="34" charset="0"/>
                  <a:cs typeface="Arial" pitchFamily="34" charset="0"/>
                </a:rPr>
                <a:t>Errors introduced in: </a:t>
              </a:r>
              <a:endParaRPr lang="en-US" sz="1200" u="sng" dirty="0">
                <a:latin typeface="Arial" pitchFamily="34" charset="0"/>
                <a:cs typeface="Arial" pitchFamily="34" charset="0"/>
              </a:endParaRPr>
            </a:p>
          </p:txBody>
        </p:sp>
        <p:grpSp>
          <p:nvGrpSpPr>
            <p:cNvPr id="28" name="Group 69"/>
            <p:cNvGrpSpPr/>
            <p:nvPr/>
          </p:nvGrpSpPr>
          <p:grpSpPr>
            <a:xfrm>
              <a:off x="5831483" y="5606092"/>
              <a:ext cx="2173857" cy="407590"/>
              <a:chOff x="5831483" y="5606092"/>
              <a:chExt cx="2173857" cy="407590"/>
            </a:xfrm>
          </p:grpSpPr>
          <p:sp>
            <p:nvSpPr>
              <p:cNvPr id="32" name="Rectangle 31"/>
              <p:cNvSpPr/>
              <p:nvPr/>
            </p:nvSpPr>
            <p:spPr bwMode="auto">
              <a:xfrm>
                <a:off x="7677536" y="5606092"/>
                <a:ext cx="327804" cy="407590"/>
              </a:xfrm>
              <a:prstGeom prst="rect">
                <a:avLst/>
              </a:prstGeom>
              <a:solidFill>
                <a:srgbClr val="D27800"/>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33" name="Rectangle 32"/>
              <p:cNvSpPr/>
              <p:nvPr/>
            </p:nvSpPr>
            <p:spPr bwMode="auto">
              <a:xfrm>
                <a:off x="5831483" y="5921398"/>
                <a:ext cx="327804" cy="92284"/>
              </a:xfrm>
              <a:prstGeom prst="rect">
                <a:avLst/>
              </a:prstGeom>
              <a:solidFill>
                <a:srgbClr val="D27800"/>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grpSp>
        <p:sp>
          <p:nvSpPr>
            <p:cNvPr id="31" name="TextBox 1"/>
            <p:cNvSpPr txBox="1"/>
            <p:nvPr/>
          </p:nvSpPr>
          <p:spPr>
            <a:xfrm>
              <a:off x="1560736" y="4211886"/>
              <a:ext cx="2559265" cy="25224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b="1" dirty="0" smtClean="0">
                  <a:solidFill>
                    <a:srgbClr val="D27800"/>
                  </a:solidFill>
                  <a:latin typeface="Arial" pitchFamily="34" charset="0"/>
                  <a:cs typeface="Arial" pitchFamily="34" charset="0"/>
                </a:rPr>
                <a:t>coding phase</a:t>
              </a:r>
              <a:endParaRPr lang="en-US" sz="1200" b="1" dirty="0">
                <a:solidFill>
                  <a:srgbClr val="D27800"/>
                </a:solidFill>
                <a:latin typeface="Arial" pitchFamily="34" charset="0"/>
                <a:cs typeface="Arial" pitchFamily="34" charset="0"/>
              </a:endParaRPr>
            </a:p>
          </p:txBody>
        </p:sp>
      </p:grpSp>
      <p:sp>
        <p:nvSpPr>
          <p:cNvPr id="34" name="Text Box 5"/>
          <p:cNvSpPr txBox="1">
            <a:spLocks noChangeArrowheads="1"/>
          </p:cNvSpPr>
          <p:nvPr/>
        </p:nvSpPr>
        <p:spPr bwMode="auto">
          <a:xfrm>
            <a:off x="93606" y="6611779"/>
            <a:ext cx="5243715" cy="246221"/>
          </a:xfrm>
          <a:prstGeom prst="rect">
            <a:avLst/>
          </a:prstGeom>
          <a:noFill/>
          <a:ln w="9525">
            <a:noFill/>
            <a:miter lim="800000"/>
            <a:headEnd/>
            <a:tailEnd/>
          </a:ln>
        </p:spPr>
        <p:txBody>
          <a:bodyPr wrap="square">
            <a:spAutoFit/>
          </a:bodyPr>
          <a:lstStyle/>
          <a:p>
            <a:pPr>
              <a:spcBef>
                <a:spcPct val="20000"/>
              </a:spcBef>
              <a:buClr>
                <a:srgbClr val="215383"/>
              </a:buClr>
              <a:buSzPct val="75000"/>
              <a:buFont typeface="Wingdings" pitchFamily="2" charset="2"/>
              <a:buNone/>
            </a:pPr>
            <a:r>
              <a:rPr lang="en-US" sz="1000" dirty="0">
                <a:latin typeface="Arial" charset="0"/>
              </a:rPr>
              <a:t>Source: Return on Investment for Independent Verification &amp; Validation, NASA, 2004</a:t>
            </a:r>
            <a:r>
              <a:rPr lang="en-US" sz="1000" dirty="0" smtClean="0">
                <a:latin typeface="Arial" charset="0"/>
              </a:rPr>
              <a:t>.</a:t>
            </a:r>
            <a:endParaRPr lang="en-US" sz="1000" dirty="0">
              <a:latin typeface="Arial" charset="0"/>
            </a:endParaRPr>
          </a:p>
        </p:txBody>
      </p:sp>
    </p:spTree>
    <p:extLst>
      <p:ext uri="{BB962C8B-B14F-4D97-AF65-F5344CB8AC3E}">
        <p14:creationId xmlns:p14="http://schemas.microsoft.com/office/powerpoint/2010/main" val="3439205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Engineering Return On Investment</a:t>
            </a:r>
            <a:endParaRPr lang="en-US" dirty="0"/>
          </a:p>
        </p:txBody>
      </p:sp>
      <p:sp>
        <p:nvSpPr>
          <p:cNvPr id="3" name="Content Placeholder 2"/>
          <p:cNvSpPr>
            <a:spLocks noGrp="1"/>
          </p:cNvSpPr>
          <p:nvPr>
            <p:ph idx="1"/>
          </p:nvPr>
        </p:nvSpPr>
        <p:spPr/>
        <p:txBody>
          <a:bodyPr/>
          <a:lstStyle/>
          <a:p>
            <a:r>
              <a:rPr lang="en-US" dirty="0"/>
              <a:t>SE-ROI is discovered to be </a:t>
            </a:r>
            <a:endParaRPr lang="en-US" dirty="0" smtClean="0"/>
          </a:p>
          <a:p>
            <a:pPr lvl="1"/>
            <a:r>
              <a:rPr lang="en-US" dirty="0" smtClean="0"/>
              <a:t>as </a:t>
            </a:r>
            <a:r>
              <a:rPr lang="en-US" dirty="0"/>
              <a:t>high as 7:1 for programs with little SE effort and </a:t>
            </a:r>
            <a:endParaRPr lang="en-US" dirty="0" smtClean="0"/>
          </a:p>
          <a:p>
            <a:pPr lvl="1"/>
            <a:r>
              <a:rPr lang="en-US" dirty="0" smtClean="0"/>
              <a:t>3.5:1 </a:t>
            </a:r>
            <a:r>
              <a:rPr lang="en-US" dirty="0"/>
              <a:t>for median programs. </a:t>
            </a:r>
            <a:endParaRPr lang="en-US" dirty="0" smtClean="0"/>
          </a:p>
          <a:p>
            <a:r>
              <a:rPr lang="en-US" dirty="0" smtClean="0"/>
              <a:t>Optimum </a:t>
            </a:r>
            <a:r>
              <a:rPr lang="en-US" dirty="0"/>
              <a:t>SE effort for median </a:t>
            </a:r>
            <a:r>
              <a:rPr lang="en-US" dirty="0" smtClean="0"/>
              <a:t>programs: </a:t>
            </a:r>
          </a:p>
          <a:p>
            <a:pPr lvl="1"/>
            <a:r>
              <a:rPr lang="en-US" dirty="0" smtClean="0"/>
              <a:t>14.4</a:t>
            </a:r>
            <a:r>
              <a:rPr lang="en-US" dirty="0"/>
              <a:t>% of total program cost</a:t>
            </a:r>
            <a:r>
              <a:rPr lang="en-US" dirty="0" smtClean="0"/>
              <a:t>.</a:t>
            </a:r>
          </a:p>
          <a:p>
            <a:r>
              <a:rPr lang="en-US" dirty="0"/>
              <a:t>To </a:t>
            </a:r>
            <a:r>
              <a:rPr lang="en-US" dirty="0" smtClean="0"/>
              <a:t>map </a:t>
            </a:r>
            <a:r>
              <a:rPr lang="en-US" dirty="0"/>
              <a:t>ROI potential to </a:t>
            </a:r>
            <a:r>
              <a:rPr lang="en-US" dirty="0" smtClean="0"/>
              <a:t>MBD, </a:t>
            </a:r>
            <a:r>
              <a:rPr lang="en-US" dirty="0"/>
              <a:t>it is helpful to break down SE activities that can be evidenced </a:t>
            </a:r>
            <a:r>
              <a:rPr lang="en-US" dirty="0" smtClean="0"/>
              <a:t>across </a:t>
            </a:r>
            <a:r>
              <a:rPr lang="en-US" dirty="0"/>
              <a:t>the following standards: </a:t>
            </a:r>
            <a:endParaRPr lang="en-US" dirty="0" smtClean="0"/>
          </a:p>
          <a:p>
            <a:pPr lvl="1"/>
            <a:r>
              <a:rPr lang="en-US" dirty="0" smtClean="0"/>
              <a:t>ANSI/EIA-632, IEEE-1220</a:t>
            </a:r>
            <a:r>
              <a:rPr lang="en-US" dirty="0"/>
              <a:t>, </a:t>
            </a:r>
            <a:r>
              <a:rPr lang="en-US" dirty="0" smtClean="0"/>
              <a:t>ISO-15288</a:t>
            </a:r>
            <a:r>
              <a:rPr lang="en-US" dirty="0"/>
              <a:t>, </a:t>
            </a:r>
            <a:r>
              <a:rPr lang="en-US" dirty="0" err="1" smtClean="0"/>
              <a:t>CMMi</a:t>
            </a:r>
            <a:r>
              <a:rPr lang="en-US" dirty="0"/>
              <a:t>, and </a:t>
            </a:r>
            <a:r>
              <a:rPr lang="en-US" dirty="0" smtClean="0"/>
              <a:t>MIL-STD-499</a:t>
            </a:r>
            <a:r>
              <a:rPr lang="en-US" dirty="0"/>
              <a:t>. </a:t>
            </a:r>
          </a:p>
        </p:txBody>
      </p:sp>
    </p:spTree>
    <p:extLst>
      <p:ext uri="{BB962C8B-B14F-4D97-AF65-F5344CB8AC3E}">
        <p14:creationId xmlns:p14="http://schemas.microsoft.com/office/powerpoint/2010/main" val="2288630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0"/>
          <p:cNvGrpSpPr/>
          <p:nvPr/>
        </p:nvGrpSpPr>
        <p:grpSpPr>
          <a:xfrm>
            <a:off x="3239867" y="3105973"/>
            <a:ext cx="959618" cy="956650"/>
            <a:chOff x="2844800" y="4270247"/>
            <a:chExt cx="1005840" cy="987552"/>
          </a:xfrm>
        </p:grpSpPr>
        <p:sp>
          <p:nvSpPr>
            <p:cNvPr id="92" name="Rounded Rectangle 91"/>
            <p:cNvSpPr/>
            <p:nvPr/>
          </p:nvSpPr>
          <p:spPr bwMode="auto">
            <a:xfrm>
              <a:off x="2844800" y="4270247"/>
              <a:ext cx="1005840" cy="987552"/>
            </a:xfrm>
            <a:prstGeom prst="roundRect">
              <a:avLst>
                <a:gd name="adj" fmla="val 4281"/>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b="1" dirty="0" smtClean="0">
                <a:solidFill>
                  <a:prstClr val="black"/>
                </a:solidFill>
                <a:cs typeface="Arial" pitchFamily="34" charset="0"/>
              </a:endParaRPr>
            </a:p>
          </p:txBody>
        </p:sp>
        <p:sp>
          <p:nvSpPr>
            <p:cNvPr id="93" name="AutoShape 33"/>
            <p:cNvSpPr>
              <a:spLocks noChangeArrowheads="1"/>
            </p:cNvSpPr>
            <p:nvPr/>
          </p:nvSpPr>
          <p:spPr bwMode="auto">
            <a:xfrm>
              <a:off x="2945384" y="4792682"/>
              <a:ext cx="804672" cy="365760"/>
            </a:xfrm>
            <a:prstGeom prst="roundRect">
              <a:avLst>
                <a:gd name="adj" fmla="val 10162"/>
              </a:avLst>
            </a:prstGeom>
            <a:solidFill>
              <a:schemeClr val="bg1"/>
            </a:solidFill>
            <a:ln w="12700" algn="ctr">
              <a:solidFill>
                <a:schemeClr val="bg1">
                  <a:lumMod val="75000"/>
                </a:schemeClr>
              </a:solidFill>
              <a:round/>
              <a:headEnd/>
              <a:tailEnd/>
            </a:ln>
          </p:spPr>
          <p:txBody>
            <a:bodyPr wrap="square" lIns="9144" tIns="9144" rIns="9144" bIns="9144" anchor="ctr"/>
            <a:lstStyle/>
            <a:p>
              <a:pPr algn="ctr"/>
              <a:r>
                <a:rPr lang="en-US" sz="1000" dirty="0" smtClean="0">
                  <a:solidFill>
                    <a:prstClr val="black"/>
                  </a:solidFill>
                  <a:cs typeface="Arial" pitchFamily="34" charset="0"/>
                </a:rPr>
                <a:t>Mechanical Components</a:t>
              </a:r>
            </a:p>
          </p:txBody>
        </p:sp>
        <p:sp>
          <p:nvSpPr>
            <p:cNvPr id="94" name="AutoShape 32"/>
            <p:cNvSpPr>
              <a:spLocks noChangeArrowheads="1"/>
            </p:cNvSpPr>
            <p:nvPr/>
          </p:nvSpPr>
          <p:spPr bwMode="auto">
            <a:xfrm>
              <a:off x="2936240" y="4387911"/>
              <a:ext cx="822960" cy="347472"/>
            </a:xfrm>
            <a:prstGeom prst="roundRect">
              <a:avLst>
                <a:gd name="adj" fmla="val 10162"/>
              </a:avLst>
            </a:prstGeom>
            <a:solidFill>
              <a:schemeClr val="bg1">
                <a:lumMod val="85000"/>
              </a:schemeClr>
            </a:solidFill>
            <a:ln w="19050" algn="ctr">
              <a:noFill/>
              <a:miter lim="800000"/>
              <a:headEnd/>
              <a:tailEnd/>
            </a:ln>
            <a:effectLst/>
          </p:spPr>
          <p:txBody>
            <a:bodyPr vert="horz" lIns="9144" tIns="9144" rIns="9144" bIns="9144" anchor="ctr"/>
            <a:lstStyle/>
            <a:p>
              <a:pPr marL="60325" indent="-60325" algn="ctr" fontAlgn="base">
                <a:spcBef>
                  <a:spcPct val="0"/>
                </a:spcBef>
                <a:spcAft>
                  <a:spcPct val="0"/>
                </a:spcAft>
              </a:pPr>
              <a:r>
                <a:rPr lang="en-US" sz="1000" b="1" dirty="0" smtClean="0">
                  <a:solidFill>
                    <a:prstClr val="black"/>
                  </a:solidFill>
                  <a:cs typeface="Arial" pitchFamily="34" charset="0"/>
                </a:rPr>
                <a:t>MCAD/</a:t>
              </a:r>
            </a:p>
            <a:p>
              <a:pPr marL="60325" indent="-60325" algn="ctr" fontAlgn="base">
                <a:spcBef>
                  <a:spcPct val="0"/>
                </a:spcBef>
                <a:spcAft>
                  <a:spcPct val="0"/>
                </a:spcAft>
              </a:pPr>
              <a:r>
                <a:rPr lang="en-US" sz="1000" b="1" dirty="0" smtClean="0">
                  <a:solidFill>
                    <a:prstClr val="black"/>
                  </a:solidFill>
                  <a:cs typeface="Arial" pitchFamily="34" charset="0"/>
                </a:rPr>
                <a:t>MCAE</a:t>
              </a:r>
            </a:p>
          </p:txBody>
        </p:sp>
      </p:grpSp>
      <p:cxnSp>
        <p:nvCxnSpPr>
          <p:cNvPr id="56" name="Straight Arrow Connector 55"/>
          <p:cNvCxnSpPr/>
          <p:nvPr/>
        </p:nvCxnSpPr>
        <p:spPr>
          <a:xfrm rot="16200000" flipH="1">
            <a:off x="2152995" y="5744955"/>
            <a:ext cx="823015" cy="10264"/>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rot="16200000" flipH="1">
            <a:off x="2152995" y="4282929"/>
            <a:ext cx="823015" cy="10264"/>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3" name="Group 102"/>
          <p:cNvGrpSpPr/>
          <p:nvPr/>
        </p:nvGrpSpPr>
        <p:grpSpPr>
          <a:xfrm>
            <a:off x="928060" y="3105973"/>
            <a:ext cx="959618" cy="956650"/>
            <a:chOff x="3962400" y="4270247"/>
            <a:chExt cx="1005840" cy="987552"/>
          </a:xfrm>
        </p:grpSpPr>
        <p:sp>
          <p:nvSpPr>
            <p:cNvPr id="95" name="Rounded Rectangle 94"/>
            <p:cNvSpPr/>
            <p:nvPr/>
          </p:nvSpPr>
          <p:spPr bwMode="auto">
            <a:xfrm>
              <a:off x="3962400" y="4270247"/>
              <a:ext cx="1005840" cy="987552"/>
            </a:xfrm>
            <a:prstGeom prst="roundRect">
              <a:avLst>
                <a:gd name="adj" fmla="val 4281"/>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b="1" dirty="0" smtClean="0">
                <a:solidFill>
                  <a:prstClr val="black"/>
                </a:solidFill>
                <a:cs typeface="Arial" pitchFamily="34" charset="0"/>
              </a:endParaRPr>
            </a:p>
          </p:txBody>
        </p:sp>
        <p:sp>
          <p:nvSpPr>
            <p:cNvPr id="96" name="AutoShape 33"/>
            <p:cNvSpPr>
              <a:spLocks noChangeArrowheads="1"/>
            </p:cNvSpPr>
            <p:nvPr/>
          </p:nvSpPr>
          <p:spPr bwMode="auto">
            <a:xfrm>
              <a:off x="4062984" y="4792682"/>
              <a:ext cx="804672" cy="365760"/>
            </a:xfrm>
            <a:prstGeom prst="roundRect">
              <a:avLst>
                <a:gd name="adj" fmla="val 10162"/>
              </a:avLst>
            </a:prstGeom>
            <a:solidFill>
              <a:schemeClr val="bg1"/>
            </a:solidFill>
            <a:ln w="12700" algn="ctr">
              <a:solidFill>
                <a:schemeClr val="bg1">
                  <a:lumMod val="75000"/>
                </a:schemeClr>
              </a:solidFill>
              <a:round/>
              <a:headEnd/>
              <a:tailEnd/>
            </a:ln>
          </p:spPr>
          <p:txBody>
            <a:bodyPr lIns="9144" tIns="9144" rIns="9144" bIns="9144" anchor="ctr"/>
            <a:lstStyle/>
            <a:p>
              <a:pPr algn="ctr"/>
              <a:r>
                <a:rPr lang="en-US" sz="1000" dirty="0" smtClean="0">
                  <a:solidFill>
                    <a:prstClr val="black"/>
                  </a:solidFill>
                  <a:cs typeface="Arial" pitchFamily="34" charset="0"/>
                </a:rPr>
                <a:t>Electrical Components</a:t>
              </a:r>
            </a:p>
          </p:txBody>
        </p:sp>
        <p:sp>
          <p:nvSpPr>
            <p:cNvPr id="97" name="AutoShape 32"/>
            <p:cNvSpPr>
              <a:spLocks noChangeArrowheads="1"/>
            </p:cNvSpPr>
            <p:nvPr/>
          </p:nvSpPr>
          <p:spPr bwMode="auto">
            <a:xfrm>
              <a:off x="4062984" y="4387911"/>
              <a:ext cx="804672" cy="347472"/>
            </a:xfrm>
            <a:prstGeom prst="roundRect">
              <a:avLst>
                <a:gd name="adj" fmla="val 10162"/>
              </a:avLst>
            </a:prstGeom>
            <a:solidFill>
              <a:schemeClr val="bg1">
                <a:lumMod val="85000"/>
              </a:schemeClr>
            </a:solidFill>
            <a:ln w="19050" algn="ctr">
              <a:noFill/>
              <a:miter lim="800000"/>
              <a:headEnd/>
              <a:tailEnd/>
            </a:ln>
            <a:effectLst/>
          </p:spPr>
          <p:txBody>
            <a:bodyPr lIns="9144" tIns="9144" rIns="9144" bIns="9144" anchor="ctr"/>
            <a:lstStyle/>
            <a:p>
              <a:pPr marL="60325" indent="-60325" algn="ctr" fontAlgn="base">
                <a:spcBef>
                  <a:spcPct val="0"/>
                </a:spcBef>
                <a:spcAft>
                  <a:spcPct val="0"/>
                </a:spcAft>
              </a:pPr>
              <a:r>
                <a:rPr lang="en-US" sz="1000" b="1" dirty="0" smtClean="0">
                  <a:solidFill>
                    <a:prstClr val="black"/>
                  </a:solidFill>
                  <a:cs typeface="Arial" pitchFamily="34" charset="0"/>
                </a:rPr>
                <a:t>EDA</a:t>
              </a:r>
            </a:p>
          </p:txBody>
        </p:sp>
      </p:grpSp>
      <p:cxnSp>
        <p:nvCxnSpPr>
          <p:cNvPr id="64" name="Straight Arrow Connector 63"/>
          <p:cNvCxnSpPr/>
          <p:nvPr/>
        </p:nvCxnSpPr>
        <p:spPr>
          <a:xfrm rot="5400000">
            <a:off x="3437009" y="2486116"/>
            <a:ext cx="602335" cy="185122"/>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16200000" flipH="1">
            <a:off x="1087656" y="2495888"/>
            <a:ext cx="602335" cy="165578"/>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67" name="AutoShape 19"/>
          <p:cNvSpPr>
            <a:spLocks noChangeArrowheads="1"/>
          </p:cNvSpPr>
          <p:nvPr/>
        </p:nvSpPr>
        <p:spPr bwMode="auto">
          <a:xfrm>
            <a:off x="593950" y="6203889"/>
            <a:ext cx="4143806" cy="265736"/>
          </a:xfrm>
          <a:prstGeom prst="roundRect">
            <a:avLst>
              <a:gd name="adj" fmla="val 8662"/>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91440" rIns="91440" bIns="45720" numCol="1" rtlCol="0" anchor="ctr" anchorCtr="0" compatLnSpc="1">
            <a:prstTxWarp prst="textNoShape">
              <a:avLst/>
            </a:prstTxWarp>
          </a:bodyPr>
          <a:lstStyle/>
          <a:p>
            <a:pPr algn="ctr"/>
            <a:r>
              <a:rPr lang="en-US" sz="1200" b="1" dirty="0" smtClean="0">
                <a:solidFill>
                  <a:prstClr val="black"/>
                </a:solidFill>
                <a:cs typeface="Arial" pitchFamily="34" charset="0"/>
              </a:rPr>
              <a:t>INTEGRATION AND TEST</a:t>
            </a:r>
          </a:p>
        </p:txBody>
      </p:sp>
      <p:sp>
        <p:nvSpPr>
          <p:cNvPr id="68" name="TextBox 67"/>
          <p:cNvSpPr txBox="1"/>
          <p:nvPr/>
        </p:nvSpPr>
        <p:spPr>
          <a:xfrm>
            <a:off x="1903690" y="1615201"/>
            <a:ext cx="1397939" cy="268331"/>
          </a:xfrm>
          <a:prstGeom prst="rect">
            <a:avLst/>
          </a:prstGeom>
          <a:noFill/>
        </p:spPr>
        <p:txBody>
          <a:bodyPr wrap="none" rtlCol="0">
            <a:spAutoFit/>
          </a:bodyPr>
          <a:lstStyle/>
          <a:p>
            <a:r>
              <a:rPr lang="en-US" sz="1200" b="1" dirty="0" smtClean="0">
                <a:solidFill>
                  <a:prstClr val="black"/>
                </a:solidFill>
                <a:cs typeface="Arial" pitchFamily="34" charset="0"/>
              </a:rPr>
              <a:t>SPECIFICATIONS</a:t>
            </a:r>
          </a:p>
        </p:txBody>
      </p:sp>
      <p:sp>
        <p:nvSpPr>
          <p:cNvPr id="70" name="TextBox 69"/>
          <p:cNvSpPr txBox="1"/>
          <p:nvPr/>
        </p:nvSpPr>
        <p:spPr>
          <a:xfrm>
            <a:off x="2218850" y="2843134"/>
            <a:ext cx="780270" cy="268331"/>
          </a:xfrm>
          <a:prstGeom prst="rect">
            <a:avLst/>
          </a:prstGeom>
          <a:noFill/>
        </p:spPr>
        <p:txBody>
          <a:bodyPr wrap="none" rtlCol="0">
            <a:spAutoFit/>
          </a:bodyPr>
          <a:lstStyle/>
          <a:p>
            <a:r>
              <a:rPr lang="en-US" sz="1200" b="1" dirty="0" smtClean="0">
                <a:solidFill>
                  <a:prstClr val="black"/>
                </a:solidFill>
                <a:cs typeface="Arial" pitchFamily="34" charset="0"/>
              </a:rPr>
              <a:t>DESIGN </a:t>
            </a:r>
          </a:p>
        </p:txBody>
      </p:sp>
      <p:grpSp>
        <p:nvGrpSpPr>
          <p:cNvPr id="4" name="Group 46"/>
          <p:cNvGrpSpPr/>
          <p:nvPr/>
        </p:nvGrpSpPr>
        <p:grpSpPr>
          <a:xfrm>
            <a:off x="593951" y="1066800"/>
            <a:ext cx="4011237" cy="457180"/>
            <a:chOff x="596154" y="1521559"/>
            <a:chExt cx="4360529" cy="612604"/>
          </a:xfrm>
        </p:grpSpPr>
        <p:grpSp>
          <p:nvGrpSpPr>
            <p:cNvPr id="5" name="Group 44"/>
            <p:cNvGrpSpPr/>
            <p:nvPr/>
          </p:nvGrpSpPr>
          <p:grpSpPr>
            <a:xfrm>
              <a:off x="596154" y="1521559"/>
              <a:ext cx="1845930" cy="612602"/>
              <a:chOff x="596154" y="1521559"/>
              <a:chExt cx="1845930" cy="612602"/>
            </a:xfrm>
          </p:grpSpPr>
          <p:sp>
            <p:nvSpPr>
              <p:cNvPr id="72" name="Cloud"/>
              <p:cNvSpPr>
                <a:spLocks noChangeAspect="1" noEditPoints="1" noChangeArrowheads="1"/>
              </p:cNvSpPr>
              <p:nvPr/>
            </p:nvSpPr>
            <p:spPr bwMode="auto">
              <a:xfrm rot="10800000">
                <a:off x="596154" y="1521559"/>
                <a:ext cx="1845930" cy="61260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flip="none" rotWithShape="1">
                <a:gsLst>
                  <a:gs pos="0">
                    <a:schemeClr val="bg1">
                      <a:lumMod val="65000"/>
                    </a:schemeClr>
                  </a:gs>
                  <a:gs pos="100000">
                    <a:schemeClr val="bg1">
                      <a:lumMod val="85000"/>
                    </a:schemeClr>
                  </a:gs>
                </a:gsLst>
                <a:path path="circle">
                  <a:fillToRect l="100000" t="100000"/>
                </a:path>
                <a:tileRect r="-100000" b="-100000"/>
              </a:gradFill>
              <a:ln w="9525">
                <a:noFill/>
                <a:miter lim="800000"/>
                <a:headEnd/>
                <a:tailEnd/>
              </a:ln>
              <a:effectLst>
                <a:outerShdw blurRad="38100" dist="101600" dir="3000000" sx="94000" sy="94000" algn="ctr" rotWithShape="0">
                  <a:srgbClr val="808080"/>
                </a:outerShdw>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3" name="AutoShape 19"/>
              <p:cNvSpPr>
                <a:spLocks noChangeArrowheads="1"/>
              </p:cNvSpPr>
              <p:nvPr/>
            </p:nvSpPr>
            <p:spPr bwMode="auto">
              <a:xfrm>
                <a:off x="740166" y="1657995"/>
                <a:ext cx="1564289" cy="457200"/>
              </a:xfrm>
              <a:prstGeom prst="roundRect">
                <a:avLst>
                  <a:gd name="adj" fmla="val 8662"/>
                </a:avLst>
              </a:prstGeom>
              <a:noFill/>
              <a:ln w="6350" cap="flat" cmpd="sng" algn="ctr">
                <a:no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smtClean="0">
                    <a:solidFill>
                      <a:prstClr val="black"/>
                    </a:solidFill>
                    <a:cs typeface="Arial" pitchFamily="34" charset="0"/>
                  </a:rPr>
                  <a:t>RESEARCH</a:t>
                </a:r>
              </a:p>
            </p:txBody>
          </p:sp>
        </p:grpSp>
        <p:grpSp>
          <p:nvGrpSpPr>
            <p:cNvPr id="6" name="Group 45"/>
            <p:cNvGrpSpPr/>
            <p:nvPr/>
          </p:nvGrpSpPr>
          <p:grpSpPr>
            <a:xfrm>
              <a:off x="3110753" y="1521560"/>
              <a:ext cx="1845930" cy="612603"/>
              <a:chOff x="3110753" y="1521560"/>
              <a:chExt cx="1845930" cy="612603"/>
            </a:xfrm>
          </p:grpSpPr>
          <p:sp>
            <p:nvSpPr>
              <p:cNvPr id="71" name="Cloud"/>
              <p:cNvSpPr>
                <a:spLocks noChangeAspect="1" noEditPoints="1" noChangeArrowheads="1"/>
              </p:cNvSpPr>
              <p:nvPr/>
            </p:nvSpPr>
            <p:spPr bwMode="auto">
              <a:xfrm rot="10800000">
                <a:off x="3110753" y="1521560"/>
                <a:ext cx="1845930" cy="61260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flip="none" rotWithShape="1">
                <a:gsLst>
                  <a:gs pos="0">
                    <a:schemeClr val="bg1">
                      <a:lumMod val="65000"/>
                    </a:schemeClr>
                  </a:gs>
                  <a:gs pos="100000">
                    <a:schemeClr val="bg1">
                      <a:lumMod val="85000"/>
                    </a:schemeClr>
                  </a:gs>
                </a:gsLst>
                <a:path path="circle">
                  <a:fillToRect l="100000" t="100000"/>
                </a:path>
                <a:tileRect r="-100000" b="-100000"/>
              </a:gradFill>
              <a:ln w="9525">
                <a:noFill/>
                <a:miter lim="800000"/>
                <a:headEnd/>
                <a:tailEnd/>
              </a:ln>
              <a:effectLst>
                <a:outerShdw blurRad="38100" dist="101600" dir="3000000" sx="94000" sy="94000" algn="ctr" rotWithShape="0">
                  <a:srgbClr val="808080"/>
                </a:outerShdw>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4" name="AutoShape 19"/>
              <p:cNvSpPr>
                <a:spLocks noChangeArrowheads="1"/>
              </p:cNvSpPr>
              <p:nvPr/>
            </p:nvSpPr>
            <p:spPr bwMode="auto">
              <a:xfrm>
                <a:off x="3257332" y="1657995"/>
                <a:ext cx="1564289" cy="457200"/>
              </a:xfrm>
              <a:prstGeom prst="roundRect">
                <a:avLst>
                  <a:gd name="adj" fmla="val 8662"/>
                </a:avLst>
              </a:prstGeom>
              <a:noFill/>
              <a:ln w="6350" cap="flat" cmpd="sng" algn="ctr">
                <a:no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smtClean="0">
                    <a:solidFill>
                      <a:prstClr val="black"/>
                    </a:solidFill>
                    <a:cs typeface="Arial" pitchFamily="34" charset="0"/>
                  </a:rPr>
                  <a:t>REQUIREMENTS</a:t>
                </a:r>
              </a:p>
            </p:txBody>
          </p:sp>
        </p:grpSp>
      </p:grpSp>
      <p:grpSp>
        <p:nvGrpSpPr>
          <p:cNvPr id="7" name="Group 97"/>
          <p:cNvGrpSpPr/>
          <p:nvPr/>
        </p:nvGrpSpPr>
        <p:grpSpPr>
          <a:xfrm>
            <a:off x="2088886" y="4919499"/>
            <a:ext cx="959618" cy="959604"/>
            <a:chOff x="609600" y="4267198"/>
            <a:chExt cx="1005840" cy="990601"/>
          </a:xfrm>
        </p:grpSpPr>
        <p:sp>
          <p:nvSpPr>
            <p:cNvPr id="86" name="Rounded Rectangle 85"/>
            <p:cNvSpPr/>
            <p:nvPr/>
          </p:nvSpPr>
          <p:spPr bwMode="auto">
            <a:xfrm>
              <a:off x="609600" y="4267198"/>
              <a:ext cx="1005840" cy="990601"/>
            </a:xfrm>
            <a:prstGeom prst="roundRect">
              <a:avLst>
                <a:gd name="adj" fmla="val 4281"/>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b="1" dirty="0" smtClean="0">
                <a:solidFill>
                  <a:prstClr val="black"/>
                </a:solidFill>
                <a:cs typeface="Arial" pitchFamily="34" charset="0"/>
              </a:endParaRPr>
            </a:p>
          </p:txBody>
        </p:sp>
        <p:sp>
          <p:nvSpPr>
            <p:cNvPr id="87" name="AutoShape 33"/>
            <p:cNvSpPr>
              <a:spLocks noChangeArrowheads="1"/>
            </p:cNvSpPr>
            <p:nvPr/>
          </p:nvSpPr>
          <p:spPr bwMode="auto">
            <a:xfrm>
              <a:off x="710184" y="4792682"/>
              <a:ext cx="804672" cy="365760"/>
            </a:xfrm>
            <a:prstGeom prst="roundRect">
              <a:avLst>
                <a:gd name="adj" fmla="val 10162"/>
              </a:avLst>
            </a:prstGeom>
            <a:solidFill>
              <a:schemeClr val="bg1"/>
            </a:solidFill>
            <a:ln w="12700" algn="ctr">
              <a:solidFill>
                <a:schemeClr val="bg1">
                  <a:lumMod val="75000"/>
                </a:schemeClr>
              </a:solidFill>
              <a:round/>
              <a:headEnd/>
              <a:tailEnd/>
            </a:ln>
          </p:spPr>
          <p:txBody>
            <a:bodyPr lIns="9144" tIns="9144" rIns="9144" bIns="9144" anchor="ctr"/>
            <a:lstStyle/>
            <a:p>
              <a:pPr algn="ctr"/>
              <a:r>
                <a:rPr lang="en-US" sz="1000" dirty="0" smtClean="0">
                  <a:solidFill>
                    <a:prstClr val="black"/>
                  </a:solidFill>
                  <a:cs typeface="Arial" pitchFamily="34" charset="0"/>
                </a:rPr>
                <a:t>Embedded Software</a:t>
              </a:r>
            </a:p>
          </p:txBody>
        </p:sp>
        <p:sp>
          <p:nvSpPr>
            <p:cNvPr id="88" name="AutoShape 32"/>
            <p:cNvSpPr>
              <a:spLocks noChangeArrowheads="1"/>
            </p:cNvSpPr>
            <p:nvPr/>
          </p:nvSpPr>
          <p:spPr bwMode="auto">
            <a:xfrm>
              <a:off x="710184" y="4387911"/>
              <a:ext cx="804672" cy="347472"/>
            </a:xfrm>
            <a:prstGeom prst="roundRect">
              <a:avLst>
                <a:gd name="adj" fmla="val 10162"/>
              </a:avLst>
            </a:prstGeom>
            <a:solidFill>
              <a:schemeClr val="bg1">
                <a:lumMod val="85000"/>
              </a:schemeClr>
            </a:solidFill>
            <a:ln w="19050" algn="ctr">
              <a:noFill/>
              <a:miter lim="800000"/>
              <a:headEnd/>
              <a:tailEnd/>
            </a:ln>
            <a:effectLst/>
          </p:spPr>
          <p:txBody>
            <a:bodyPr lIns="9144" tIns="9144" rIns="9144" bIns="9144" anchor="ctr"/>
            <a:lstStyle/>
            <a:p>
              <a:pPr marL="60325" indent="-60325" algn="ctr" fontAlgn="base">
                <a:spcBef>
                  <a:spcPct val="0"/>
                </a:spcBef>
                <a:spcAft>
                  <a:spcPct val="0"/>
                </a:spcAft>
              </a:pPr>
              <a:r>
                <a:rPr lang="en-US" sz="1000" b="1" dirty="0" smtClean="0">
                  <a:solidFill>
                    <a:prstClr val="black"/>
                  </a:solidFill>
                  <a:cs typeface="Arial" pitchFamily="34" charset="0"/>
                </a:rPr>
                <a:t>C/C++</a:t>
              </a:r>
            </a:p>
          </p:txBody>
        </p:sp>
      </p:grpSp>
      <p:pic>
        <p:nvPicPr>
          <p:cNvPr id="77" name="Picture 76" descr="doc1.png"/>
          <p:cNvPicPr>
            <a:picLocks noChangeAspect="1"/>
          </p:cNvPicPr>
          <p:nvPr/>
        </p:nvPicPr>
        <p:blipFill>
          <a:blip r:embed="rId3" cstate="print"/>
          <a:stretch>
            <a:fillRect/>
          </a:stretch>
        </p:blipFill>
        <p:spPr>
          <a:xfrm>
            <a:off x="1042969" y="1861021"/>
            <a:ext cx="348485" cy="438762"/>
          </a:xfrm>
          <a:prstGeom prst="rect">
            <a:avLst/>
          </a:prstGeom>
          <a:effectLst>
            <a:outerShdw blurRad="50800" dist="38100" dir="2700000" algn="tl" rotWithShape="0">
              <a:prstClr val="black">
                <a:alpha val="40000"/>
              </a:prstClr>
            </a:outerShdw>
          </a:effectLst>
        </p:spPr>
      </p:pic>
      <p:pic>
        <p:nvPicPr>
          <p:cNvPr id="80" name="Picture 79" descr="doc1.png"/>
          <p:cNvPicPr>
            <a:picLocks noChangeAspect="1"/>
          </p:cNvPicPr>
          <p:nvPr/>
        </p:nvPicPr>
        <p:blipFill>
          <a:blip r:embed="rId3" cstate="print"/>
          <a:stretch>
            <a:fillRect/>
          </a:stretch>
        </p:blipFill>
        <p:spPr>
          <a:xfrm>
            <a:off x="3732808" y="1861021"/>
            <a:ext cx="348485" cy="438762"/>
          </a:xfrm>
          <a:prstGeom prst="rect">
            <a:avLst/>
          </a:prstGeom>
          <a:effectLst>
            <a:outerShdw blurRad="50800" dist="38100" dir="2700000" algn="tl" rotWithShape="0">
              <a:prstClr val="black">
                <a:alpha val="40000"/>
              </a:prstClr>
            </a:outerShdw>
          </a:effectLst>
        </p:spPr>
      </p:pic>
      <p:sp>
        <p:nvSpPr>
          <p:cNvPr id="42" name="Freeform 41"/>
          <p:cNvSpPr/>
          <p:nvPr/>
        </p:nvSpPr>
        <p:spPr>
          <a:xfrm rot="5400000" flipH="1">
            <a:off x="1343763" y="3434464"/>
            <a:ext cx="1240102" cy="290792"/>
          </a:xfrm>
          <a:custGeom>
            <a:avLst/>
            <a:gdLst>
              <a:gd name="connsiteX0" fmla="*/ 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0 w 5943600"/>
              <a:gd name="connsiteY4" fmla="*/ 0 h 228600"/>
              <a:gd name="connsiteX0" fmla="*/ 22860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2286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3810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3851 h 232451"/>
              <a:gd name="connsiteX1" fmla="*/ 5562600 w 5943600"/>
              <a:gd name="connsiteY1" fmla="*/ 3851 h 232451"/>
              <a:gd name="connsiteX2" fmla="*/ 5215826 w 5943600"/>
              <a:gd name="connsiteY2" fmla="*/ 0 h 232451"/>
              <a:gd name="connsiteX3" fmla="*/ 5943600 w 5943600"/>
              <a:gd name="connsiteY3" fmla="*/ 232451 h 232451"/>
              <a:gd name="connsiteX4" fmla="*/ 0 w 5943600"/>
              <a:gd name="connsiteY4" fmla="*/ 232451 h 232451"/>
              <a:gd name="connsiteX5" fmla="*/ 381000 w 5943600"/>
              <a:gd name="connsiteY5" fmla="*/ 3851 h 232451"/>
              <a:gd name="connsiteX0" fmla="*/ 673781 w 5943600"/>
              <a:gd name="connsiteY0" fmla="*/ 0 h 235361"/>
              <a:gd name="connsiteX1" fmla="*/ 5562600 w 5943600"/>
              <a:gd name="connsiteY1" fmla="*/ 6761 h 235361"/>
              <a:gd name="connsiteX2" fmla="*/ 5215826 w 5943600"/>
              <a:gd name="connsiteY2" fmla="*/ 2910 h 235361"/>
              <a:gd name="connsiteX3" fmla="*/ 5943600 w 5943600"/>
              <a:gd name="connsiteY3" fmla="*/ 235361 h 235361"/>
              <a:gd name="connsiteX4" fmla="*/ 0 w 5943600"/>
              <a:gd name="connsiteY4" fmla="*/ 235361 h 235361"/>
              <a:gd name="connsiteX5" fmla="*/ 673781 w 5943600"/>
              <a:gd name="connsiteY5" fmla="*/ 0 h 235361"/>
              <a:gd name="connsiteX0" fmla="*/ 673781 w 5943600"/>
              <a:gd name="connsiteY0" fmla="*/ 8910 h 244271"/>
              <a:gd name="connsiteX1" fmla="*/ 5175249 w 5943600"/>
              <a:gd name="connsiteY1" fmla="*/ 0 h 244271"/>
              <a:gd name="connsiteX2" fmla="*/ 5215826 w 5943600"/>
              <a:gd name="connsiteY2" fmla="*/ 11820 h 244271"/>
              <a:gd name="connsiteX3" fmla="*/ 5943600 w 5943600"/>
              <a:gd name="connsiteY3" fmla="*/ 244271 h 244271"/>
              <a:gd name="connsiteX4" fmla="*/ 0 w 5943600"/>
              <a:gd name="connsiteY4" fmla="*/ 244271 h 244271"/>
              <a:gd name="connsiteX5" fmla="*/ 673781 w 5943600"/>
              <a:gd name="connsiteY5" fmla="*/ 8910 h 24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3600" h="244271">
                <a:moveTo>
                  <a:pt x="673781" y="8910"/>
                </a:moveTo>
                <a:lnTo>
                  <a:pt x="5175249" y="0"/>
                </a:lnTo>
                <a:lnTo>
                  <a:pt x="5215826" y="11820"/>
                </a:lnTo>
                <a:lnTo>
                  <a:pt x="5943600" y="244271"/>
                </a:lnTo>
                <a:lnTo>
                  <a:pt x="0" y="244271"/>
                </a:lnTo>
                <a:lnTo>
                  <a:pt x="673781" y="8910"/>
                </a:lnTo>
                <a:close/>
              </a:path>
            </a:pathLst>
          </a:custGeom>
          <a:solidFill>
            <a:schemeClr val="tx1">
              <a:lumMod val="75000"/>
              <a:lumOff val="25000"/>
            </a:schemeClr>
          </a:solidFill>
          <a:ln>
            <a:noFill/>
          </a:ln>
          <a:effectLst/>
          <a:scene3d>
            <a:camera prst="perspectiveRelaxed"/>
            <a:lightRig rig="threePt" dir="t"/>
          </a:scene3d>
          <a:sp3d z="12700" extrusionH="88900" contourW="12700">
            <a:extrusionClr>
              <a:schemeClr val="tx1">
                <a:lumMod val="95000"/>
                <a:lumOff val="5000"/>
              </a:schemeClr>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prstClr val="white"/>
              </a:solidFill>
              <a:cs typeface="Arial" pitchFamily="34" charset="0"/>
            </a:endParaRPr>
          </a:p>
        </p:txBody>
      </p:sp>
      <p:sp>
        <p:nvSpPr>
          <p:cNvPr id="44" name="Freeform 43"/>
          <p:cNvSpPr/>
          <p:nvPr/>
        </p:nvSpPr>
        <p:spPr>
          <a:xfrm rot="16200000">
            <a:off x="2559087" y="3434464"/>
            <a:ext cx="1240102" cy="290792"/>
          </a:xfrm>
          <a:custGeom>
            <a:avLst/>
            <a:gdLst>
              <a:gd name="connsiteX0" fmla="*/ 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0 w 5943600"/>
              <a:gd name="connsiteY4" fmla="*/ 0 h 228600"/>
              <a:gd name="connsiteX0" fmla="*/ 22860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2286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3810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3851 h 232451"/>
              <a:gd name="connsiteX1" fmla="*/ 5562600 w 5943600"/>
              <a:gd name="connsiteY1" fmla="*/ 3851 h 232451"/>
              <a:gd name="connsiteX2" fmla="*/ 5215826 w 5943600"/>
              <a:gd name="connsiteY2" fmla="*/ 0 h 232451"/>
              <a:gd name="connsiteX3" fmla="*/ 5943600 w 5943600"/>
              <a:gd name="connsiteY3" fmla="*/ 232451 h 232451"/>
              <a:gd name="connsiteX4" fmla="*/ 0 w 5943600"/>
              <a:gd name="connsiteY4" fmla="*/ 232451 h 232451"/>
              <a:gd name="connsiteX5" fmla="*/ 381000 w 5943600"/>
              <a:gd name="connsiteY5" fmla="*/ 3851 h 232451"/>
              <a:gd name="connsiteX0" fmla="*/ 673781 w 5943600"/>
              <a:gd name="connsiteY0" fmla="*/ 0 h 235361"/>
              <a:gd name="connsiteX1" fmla="*/ 5562600 w 5943600"/>
              <a:gd name="connsiteY1" fmla="*/ 6761 h 235361"/>
              <a:gd name="connsiteX2" fmla="*/ 5215826 w 5943600"/>
              <a:gd name="connsiteY2" fmla="*/ 2910 h 235361"/>
              <a:gd name="connsiteX3" fmla="*/ 5943600 w 5943600"/>
              <a:gd name="connsiteY3" fmla="*/ 235361 h 235361"/>
              <a:gd name="connsiteX4" fmla="*/ 0 w 5943600"/>
              <a:gd name="connsiteY4" fmla="*/ 235361 h 235361"/>
              <a:gd name="connsiteX5" fmla="*/ 673781 w 5943600"/>
              <a:gd name="connsiteY5" fmla="*/ 0 h 235361"/>
              <a:gd name="connsiteX0" fmla="*/ 673781 w 5943600"/>
              <a:gd name="connsiteY0" fmla="*/ 8910 h 244271"/>
              <a:gd name="connsiteX1" fmla="*/ 5175249 w 5943600"/>
              <a:gd name="connsiteY1" fmla="*/ 0 h 244271"/>
              <a:gd name="connsiteX2" fmla="*/ 5215826 w 5943600"/>
              <a:gd name="connsiteY2" fmla="*/ 11820 h 244271"/>
              <a:gd name="connsiteX3" fmla="*/ 5943600 w 5943600"/>
              <a:gd name="connsiteY3" fmla="*/ 244271 h 244271"/>
              <a:gd name="connsiteX4" fmla="*/ 0 w 5943600"/>
              <a:gd name="connsiteY4" fmla="*/ 244271 h 244271"/>
              <a:gd name="connsiteX5" fmla="*/ 673781 w 5943600"/>
              <a:gd name="connsiteY5" fmla="*/ 8910 h 24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3600" h="244271">
                <a:moveTo>
                  <a:pt x="673781" y="8910"/>
                </a:moveTo>
                <a:lnTo>
                  <a:pt x="5175249" y="0"/>
                </a:lnTo>
                <a:lnTo>
                  <a:pt x="5215826" y="11820"/>
                </a:lnTo>
                <a:lnTo>
                  <a:pt x="5943600" y="244271"/>
                </a:lnTo>
                <a:lnTo>
                  <a:pt x="0" y="244271"/>
                </a:lnTo>
                <a:lnTo>
                  <a:pt x="673781" y="8910"/>
                </a:lnTo>
                <a:close/>
              </a:path>
            </a:pathLst>
          </a:custGeom>
          <a:solidFill>
            <a:schemeClr val="tx1">
              <a:lumMod val="75000"/>
              <a:lumOff val="25000"/>
            </a:schemeClr>
          </a:solidFill>
          <a:ln>
            <a:noFill/>
          </a:ln>
          <a:effectLst/>
          <a:scene3d>
            <a:camera prst="perspectiveRelaxed"/>
            <a:lightRig rig="threePt" dir="t"/>
          </a:scene3d>
          <a:sp3d z="12700" extrusionH="88900" contourW="12700">
            <a:extrusionClr>
              <a:schemeClr val="tx1">
                <a:lumMod val="95000"/>
                <a:lumOff val="5000"/>
              </a:schemeClr>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prstClr val="white"/>
              </a:solidFill>
              <a:cs typeface="Arial" pitchFamily="34" charset="0"/>
            </a:endParaRPr>
          </a:p>
        </p:txBody>
      </p:sp>
      <p:sp>
        <p:nvSpPr>
          <p:cNvPr id="48" name="TextBox 47"/>
          <p:cNvSpPr txBox="1"/>
          <p:nvPr/>
        </p:nvSpPr>
        <p:spPr>
          <a:xfrm>
            <a:off x="1828134" y="4659952"/>
            <a:ext cx="1477281" cy="268331"/>
          </a:xfrm>
          <a:prstGeom prst="rect">
            <a:avLst/>
          </a:prstGeom>
          <a:noFill/>
        </p:spPr>
        <p:txBody>
          <a:bodyPr wrap="none" rtlCol="0">
            <a:spAutoFit/>
          </a:bodyPr>
          <a:lstStyle/>
          <a:p>
            <a:r>
              <a:rPr lang="en-US" sz="1200" b="1" dirty="0" smtClean="0">
                <a:solidFill>
                  <a:prstClr val="black"/>
                </a:solidFill>
                <a:cs typeface="Arial" pitchFamily="34" charset="0"/>
              </a:rPr>
              <a:t>IMPLEMENTATION</a:t>
            </a:r>
          </a:p>
        </p:txBody>
      </p:sp>
      <p:sp>
        <p:nvSpPr>
          <p:cNvPr id="49" name="Freeform 48"/>
          <p:cNvSpPr/>
          <p:nvPr/>
        </p:nvSpPr>
        <p:spPr>
          <a:xfrm rot="10800000">
            <a:off x="548204" y="4231345"/>
            <a:ext cx="4108911" cy="347820"/>
          </a:xfrm>
          <a:custGeom>
            <a:avLst/>
            <a:gdLst>
              <a:gd name="connsiteX0" fmla="*/ 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0 w 5943600"/>
              <a:gd name="connsiteY4" fmla="*/ 0 h 228600"/>
              <a:gd name="connsiteX0" fmla="*/ 22860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2286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3810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5334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533400 w 5943600"/>
              <a:gd name="connsiteY4" fmla="*/ 0 h 228600"/>
              <a:gd name="connsiteX0" fmla="*/ 533400 w 5943600"/>
              <a:gd name="connsiteY0" fmla="*/ 0 h 228600"/>
              <a:gd name="connsiteX1" fmla="*/ 5334000 w 5943600"/>
              <a:gd name="connsiteY1" fmla="*/ 0 h 228600"/>
              <a:gd name="connsiteX2" fmla="*/ 5943600 w 5943600"/>
              <a:gd name="connsiteY2" fmla="*/ 228600 h 228600"/>
              <a:gd name="connsiteX3" fmla="*/ 0 w 5943600"/>
              <a:gd name="connsiteY3" fmla="*/ 228600 h 228600"/>
              <a:gd name="connsiteX4" fmla="*/ 533400 w 59436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600" h="228600">
                <a:moveTo>
                  <a:pt x="533400" y="0"/>
                </a:moveTo>
                <a:lnTo>
                  <a:pt x="5334000" y="0"/>
                </a:lnTo>
                <a:lnTo>
                  <a:pt x="5943600" y="228600"/>
                </a:lnTo>
                <a:lnTo>
                  <a:pt x="0" y="228600"/>
                </a:lnTo>
                <a:lnTo>
                  <a:pt x="533400" y="0"/>
                </a:lnTo>
                <a:close/>
              </a:path>
            </a:pathLst>
          </a:custGeom>
          <a:solidFill>
            <a:schemeClr val="bg1">
              <a:lumMod val="50000"/>
            </a:schemeClr>
          </a:solidFill>
          <a:ln>
            <a:noFill/>
          </a:ln>
          <a:effectLst/>
          <a:scene3d>
            <a:camera prst="perspectiveRelaxed">
              <a:rot lat="18026385" lon="10799999" rev="10799999"/>
            </a:camera>
            <a:lightRig rig="threePt" dir="t"/>
          </a:scene3d>
          <a:sp3d z="12700" extrusionH="88900" contourW="12700">
            <a:extrusionClr>
              <a:schemeClr val="tx1">
                <a:lumMod val="95000"/>
                <a:lumOff val="5000"/>
              </a:schemeClr>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prstClr val="white"/>
              </a:solidFill>
              <a:cs typeface="Arial" pitchFamily="34" charset="0"/>
            </a:endParaRPr>
          </a:p>
        </p:txBody>
      </p:sp>
      <p:cxnSp>
        <p:nvCxnSpPr>
          <p:cNvPr id="54" name="Straight Arrow Connector 53"/>
          <p:cNvCxnSpPr/>
          <p:nvPr/>
        </p:nvCxnSpPr>
        <p:spPr>
          <a:xfrm rot="5400000">
            <a:off x="2245917" y="2555113"/>
            <a:ext cx="620051" cy="758"/>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pic>
        <p:nvPicPr>
          <p:cNvPr id="78" name="Picture 77" descr="doc1.png"/>
          <p:cNvPicPr>
            <a:picLocks noChangeAspect="1"/>
          </p:cNvPicPr>
          <p:nvPr/>
        </p:nvPicPr>
        <p:blipFill>
          <a:blip r:embed="rId3" cstate="print"/>
          <a:stretch>
            <a:fillRect/>
          </a:stretch>
        </p:blipFill>
        <p:spPr>
          <a:xfrm>
            <a:off x="2387888" y="1861021"/>
            <a:ext cx="348485" cy="438762"/>
          </a:xfrm>
          <a:prstGeom prst="rect">
            <a:avLst/>
          </a:prstGeom>
          <a:effectLst>
            <a:outerShdw blurRad="50800" dist="38100" dir="2700000" algn="tl" rotWithShape="0">
              <a:prstClr val="black">
                <a:alpha val="40000"/>
              </a:prstClr>
            </a:outerShdw>
          </a:effectLst>
        </p:spPr>
      </p:pic>
      <p:sp>
        <p:nvSpPr>
          <p:cNvPr id="82" name="Freeform 81"/>
          <p:cNvSpPr/>
          <p:nvPr/>
        </p:nvSpPr>
        <p:spPr>
          <a:xfrm>
            <a:off x="548204" y="2343775"/>
            <a:ext cx="4108911" cy="347820"/>
          </a:xfrm>
          <a:custGeom>
            <a:avLst/>
            <a:gdLst>
              <a:gd name="connsiteX0" fmla="*/ 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0 w 5943600"/>
              <a:gd name="connsiteY4" fmla="*/ 0 h 228600"/>
              <a:gd name="connsiteX0" fmla="*/ 22860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2286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3810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5334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533400 w 5943600"/>
              <a:gd name="connsiteY4" fmla="*/ 0 h 228600"/>
              <a:gd name="connsiteX0" fmla="*/ 533400 w 5943600"/>
              <a:gd name="connsiteY0" fmla="*/ 0 h 228600"/>
              <a:gd name="connsiteX1" fmla="*/ 5334000 w 5943600"/>
              <a:gd name="connsiteY1" fmla="*/ 0 h 228600"/>
              <a:gd name="connsiteX2" fmla="*/ 5943600 w 5943600"/>
              <a:gd name="connsiteY2" fmla="*/ 228600 h 228600"/>
              <a:gd name="connsiteX3" fmla="*/ 0 w 5943600"/>
              <a:gd name="connsiteY3" fmla="*/ 228600 h 228600"/>
              <a:gd name="connsiteX4" fmla="*/ 533400 w 59436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600" h="228600">
                <a:moveTo>
                  <a:pt x="533400" y="0"/>
                </a:moveTo>
                <a:lnTo>
                  <a:pt x="5334000" y="0"/>
                </a:lnTo>
                <a:lnTo>
                  <a:pt x="5943600" y="228600"/>
                </a:lnTo>
                <a:lnTo>
                  <a:pt x="0" y="228600"/>
                </a:lnTo>
                <a:lnTo>
                  <a:pt x="533400" y="0"/>
                </a:lnTo>
                <a:close/>
              </a:path>
            </a:pathLst>
          </a:custGeom>
          <a:solidFill>
            <a:schemeClr val="bg1">
              <a:lumMod val="50000"/>
            </a:schemeClr>
          </a:solidFill>
          <a:ln>
            <a:noFill/>
          </a:ln>
          <a:effectLst/>
          <a:scene3d>
            <a:camera prst="perspectiveRelaxed">
              <a:rot lat="18026385" lon="10799999" rev="10799999"/>
            </a:camera>
            <a:lightRig rig="threePt" dir="t"/>
          </a:scene3d>
          <a:sp3d z="12700" extrusionH="88900" contourW="12700">
            <a:extrusionClr>
              <a:schemeClr val="tx1">
                <a:lumMod val="95000"/>
                <a:lumOff val="5000"/>
              </a:schemeClr>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prstClr val="white"/>
              </a:solidFill>
              <a:cs typeface="Arial" pitchFamily="34" charset="0"/>
            </a:endParaRPr>
          </a:p>
        </p:txBody>
      </p:sp>
      <p:grpSp>
        <p:nvGrpSpPr>
          <p:cNvPr id="59" name="Group 58"/>
          <p:cNvGrpSpPr/>
          <p:nvPr/>
        </p:nvGrpSpPr>
        <p:grpSpPr>
          <a:xfrm>
            <a:off x="4480944" y="1339223"/>
            <a:ext cx="3974348" cy="930058"/>
            <a:chOff x="4670372" y="1173499"/>
            <a:chExt cx="4165780" cy="960101"/>
          </a:xfrm>
        </p:grpSpPr>
        <p:sp>
          <p:nvSpPr>
            <p:cNvPr id="43" name="AutoShape 32"/>
            <p:cNvSpPr>
              <a:spLocks noChangeArrowheads="1"/>
            </p:cNvSpPr>
            <p:nvPr/>
          </p:nvSpPr>
          <p:spPr bwMode="auto">
            <a:xfrm>
              <a:off x="5791200" y="1493520"/>
              <a:ext cx="3044952" cy="64008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77800" indent="-177800" eaLnBrk="0" fontAlgn="base" hangingPunct="0">
                <a:spcBef>
                  <a:spcPct val="0"/>
                </a:spcBef>
                <a:spcAft>
                  <a:spcPct val="0"/>
                </a:spcAft>
              </a:pPr>
              <a:r>
                <a:rPr lang="en-US" sz="1100" b="1" dirty="0" smtClean="0">
                  <a:solidFill>
                    <a:srgbClr val="000000"/>
                  </a:solidFill>
                </a:rPr>
                <a:t>Requirement Documents</a:t>
              </a:r>
            </a:p>
            <a:p>
              <a:pPr marL="177800" indent="-177800">
                <a:spcBef>
                  <a:spcPct val="0"/>
                </a:spcBef>
                <a:buFont typeface="Arial" pitchFamily="34" charset="0"/>
                <a:buChar char="•"/>
              </a:pPr>
              <a:r>
                <a:rPr lang="en-US" sz="1100" dirty="0" smtClean="0">
                  <a:solidFill>
                    <a:srgbClr val="000000"/>
                  </a:solidFill>
                </a:rPr>
                <a:t>Difficult to analyze</a:t>
              </a:r>
            </a:p>
            <a:p>
              <a:pPr marL="177800" indent="-177800">
                <a:spcBef>
                  <a:spcPct val="0"/>
                </a:spcBef>
                <a:buFont typeface="Arial" pitchFamily="34" charset="0"/>
                <a:buChar char="•"/>
              </a:pPr>
              <a:r>
                <a:rPr lang="en-US" sz="1100" dirty="0" smtClean="0">
                  <a:solidFill>
                    <a:srgbClr val="000000"/>
                  </a:solidFill>
                </a:rPr>
                <a:t>Difficult to manage as they change</a:t>
              </a:r>
            </a:p>
          </p:txBody>
        </p:sp>
        <p:cxnSp>
          <p:nvCxnSpPr>
            <p:cNvPr id="57" name="Straight Connector 56"/>
            <p:cNvCxnSpPr>
              <a:stCxn id="74" idx="3"/>
            </p:cNvCxnSpPr>
            <p:nvPr/>
          </p:nvCxnSpPr>
          <p:spPr>
            <a:xfrm>
              <a:off x="4670372" y="1173499"/>
              <a:ext cx="1120827" cy="655301"/>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grpSp>
        <p:nvGrpSpPr>
          <p:cNvPr id="61" name="Group 60"/>
          <p:cNvGrpSpPr/>
          <p:nvPr/>
        </p:nvGrpSpPr>
        <p:grpSpPr>
          <a:xfrm>
            <a:off x="3950903" y="2047834"/>
            <a:ext cx="4504390" cy="1022346"/>
            <a:chOff x="4114800" y="1905000"/>
            <a:chExt cx="4721352" cy="1055370"/>
          </a:xfrm>
        </p:grpSpPr>
        <p:sp>
          <p:nvSpPr>
            <p:cNvPr id="51" name="AutoShape 32"/>
            <p:cNvSpPr>
              <a:spLocks noChangeArrowheads="1"/>
            </p:cNvSpPr>
            <p:nvPr/>
          </p:nvSpPr>
          <p:spPr bwMode="auto">
            <a:xfrm>
              <a:off x="5791200" y="2320290"/>
              <a:ext cx="3044952" cy="64008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77800" indent="-177800" eaLnBrk="0" fontAlgn="base" hangingPunct="0">
                <a:spcBef>
                  <a:spcPct val="0"/>
                </a:spcBef>
                <a:spcAft>
                  <a:spcPct val="0"/>
                </a:spcAft>
              </a:pPr>
              <a:r>
                <a:rPr lang="en-US" sz="1100" b="1" dirty="0" smtClean="0">
                  <a:solidFill>
                    <a:srgbClr val="000000"/>
                  </a:solidFill>
                </a:rPr>
                <a:t>Paper Specifications</a:t>
              </a:r>
            </a:p>
            <a:p>
              <a:pPr marL="177800" indent="-177800">
                <a:spcBef>
                  <a:spcPct val="0"/>
                </a:spcBef>
                <a:buFont typeface="Arial" pitchFamily="34" charset="0"/>
                <a:buChar char="•"/>
              </a:pPr>
              <a:r>
                <a:rPr lang="en-US" sz="1100" dirty="0" smtClean="0">
                  <a:solidFill>
                    <a:srgbClr val="000000"/>
                  </a:solidFill>
                </a:rPr>
                <a:t>Easy to misinterpret</a:t>
              </a:r>
            </a:p>
            <a:p>
              <a:pPr marL="177800" indent="-177800">
                <a:spcBef>
                  <a:spcPct val="0"/>
                </a:spcBef>
                <a:buFont typeface="Arial" pitchFamily="34" charset="0"/>
                <a:buChar char="•"/>
              </a:pPr>
              <a:r>
                <a:rPr lang="en-US" sz="1100" dirty="0" smtClean="0">
                  <a:solidFill>
                    <a:srgbClr val="000000"/>
                  </a:solidFill>
                </a:rPr>
                <a:t>Difficult to integrate with design</a:t>
              </a:r>
            </a:p>
          </p:txBody>
        </p:sp>
        <p:cxnSp>
          <p:nvCxnSpPr>
            <p:cNvPr id="60" name="Straight Connector 59"/>
            <p:cNvCxnSpPr/>
            <p:nvPr/>
          </p:nvCxnSpPr>
          <p:spPr>
            <a:xfrm>
              <a:off x="4114800" y="1905000"/>
              <a:ext cx="1676400" cy="739877"/>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grpSp>
        <p:nvGrpSpPr>
          <p:cNvPr id="69" name="Group 68"/>
          <p:cNvGrpSpPr/>
          <p:nvPr/>
        </p:nvGrpSpPr>
        <p:grpSpPr>
          <a:xfrm>
            <a:off x="3048504" y="4229085"/>
            <a:ext cx="5409696" cy="1170216"/>
            <a:chOff x="3168936" y="4156710"/>
            <a:chExt cx="5670264" cy="1208017"/>
          </a:xfrm>
        </p:grpSpPr>
        <p:sp>
          <p:nvSpPr>
            <p:cNvPr id="53" name="AutoShape 32"/>
            <p:cNvSpPr>
              <a:spLocks noChangeArrowheads="1"/>
            </p:cNvSpPr>
            <p:nvPr/>
          </p:nvSpPr>
          <p:spPr bwMode="auto">
            <a:xfrm>
              <a:off x="5791200" y="4156710"/>
              <a:ext cx="3048000" cy="82296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17475" indent="-117475" eaLnBrk="0" fontAlgn="base" hangingPunct="0">
                <a:spcBef>
                  <a:spcPct val="0"/>
                </a:spcBef>
                <a:spcAft>
                  <a:spcPct val="0"/>
                </a:spcAft>
              </a:pPr>
              <a:r>
                <a:rPr lang="en-US" sz="1100" b="1" dirty="0" smtClean="0">
                  <a:solidFill>
                    <a:srgbClr val="000000"/>
                  </a:solidFill>
                </a:rPr>
                <a:t>Manual Coding</a:t>
              </a:r>
            </a:p>
            <a:p>
              <a:pPr marL="117475" indent="-117475">
                <a:spcBef>
                  <a:spcPct val="0"/>
                </a:spcBef>
                <a:buFont typeface="Arial" pitchFamily="34" charset="0"/>
                <a:buChar char="•"/>
              </a:pPr>
              <a:r>
                <a:rPr lang="en-US" sz="1100" dirty="0" smtClean="0">
                  <a:solidFill>
                    <a:srgbClr val="000000"/>
                  </a:solidFill>
                </a:rPr>
                <a:t>Time consuming</a:t>
              </a:r>
            </a:p>
            <a:p>
              <a:pPr marL="117475" indent="-117475">
                <a:spcBef>
                  <a:spcPct val="0"/>
                </a:spcBef>
                <a:buFont typeface="Arial" pitchFamily="34" charset="0"/>
                <a:buChar char="•"/>
              </a:pPr>
              <a:r>
                <a:rPr lang="en-US" sz="1100" dirty="0" smtClean="0">
                  <a:solidFill>
                    <a:srgbClr val="000000"/>
                  </a:solidFill>
                </a:rPr>
                <a:t>Introduces defects and variance</a:t>
              </a:r>
            </a:p>
            <a:p>
              <a:pPr marL="117475" indent="-117475">
                <a:spcBef>
                  <a:spcPct val="0"/>
                </a:spcBef>
                <a:buFont typeface="Arial" pitchFamily="34" charset="0"/>
                <a:buChar char="•"/>
              </a:pPr>
              <a:r>
                <a:rPr lang="en-US" sz="1100" dirty="0" smtClean="0">
                  <a:solidFill>
                    <a:srgbClr val="000000"/>
                  </a:solidFill>
                </a:rPr>
                <a:t>Difficult to reuse</a:t>
              </a:r>
            </a:p>
          </p:txBody>
        </p:sp>
        <p:cxnSp>
          <p:nvCxnSpPr>
            <p:cNvPr id="66" name="Straight Connector 65"/>
            <p:cNvCxnSpPr>
              <a:stCxn id="86" idx="3"/>
            </p:cNvCxnSpPr>
            <p:nvPr/>
          </p:nvCxnSpPr>
          <p:spPr>
            <a:xfrm flipV="1">
              <a:off x="3168936" y="4606412"/>
              <a:ext cx="2622264" cy="758315"/>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grpSp>
        <p:nvGrpSpPr>
          <p:cNvPr id="75" name="Group 74"/>
          <p:cNvGrpSpPr/>
          <p:nvPr/>
        </p:nvGrpSpPr>
        <p:grpSpPr>
          <a:xfrm>
            <a:off x="4387093" y="5207141"/>
            <a:ext cx="4068199" cy="1121997"/>
            <a:chOff x="4572000" y="5166360"/>
            <a:chExt cx="4264152" cy="1158240"/>
          </a:xfrm>
        </p:grpSpPr>
        <p:sp>
          <p:nvSpPr>
            <p:cNvPr id="55" name="AutoShape 32"/>
            <p:cNvSpPr>
              <a:spLocks noChangeArrowheads="1"/>
            </p:cNvSpPr>
            <p:nvPr/>
          </p:nvSpPr>
          <p:spPr bwMode="auto">
            <a:xfrm>
              <a:off x="5791200" y="5166360"/>
              <a:ext cx="3044952" cy="100584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17475" indent="-117475" eaLnBrk="0" fontAlgn="base" hangingPunct="0">
                <a:spcBef>
                  <a:spcPct val="0"/>
                </a:spcBef>
                <a:spcAft>
                  <a:spcPct val="0"/>
                </a:spcAft>
              </a:pPr>
              <a:r>
                <a:rPr lang="en-US" sz="1100" b="1" dirty="0" smtClean="0">
                  <a:solidFill>
                    <a:srgbClr val="000000"/>
                  </a:solidFill>
                </a:rPr>
                <a:t>Traditional Testing</a:t>
              </a:r>
            </a:p>
            <a:p>
              <a:pPr marL="117475" indent="-117475">
                <a:spcBef>
                  <a:spcPct val="0"/>
                </a:spcBef>
                <a:buFont typeface="Arial" pitchFamily="34" charset="0"/>
                <a:buChar char="•"/>
              </a:pPr>
              <a:r>
                <a:rPr lang="en-US" sz="1100" dirty="0" smtClean="0">
                  <a:solidFill>
                    <a:srgbClr val="000000"/>
                  </a:solidFill>
                </a:rPr>
                <a:t>Design and integration issues found late</a:t>
              </a:r>
            </a:p>
            <a:p>
              <a:pPr marL="117475" indent="-117475">
                <a:spcBef>
                  <a:spcPct val="0"/>
                </a:spcBef>
                <a:buFont typeface="Arial" pitchFamily="34" charset="0"/>
                <a:buChar char="•"/>
              </a:pPr>
              <a:r>
                <a:rPr lang="en-US" sz="1100" dirty="0" smtClean="0">
                  <a:solidFill>
                    <a:srgbClr val="000000"/>
                  </a:solidFill>
                </a:rPr>
                <a:t>Difficult to feed insights back into design process</a:t>
              </a:r>
            </a:p>
            <a:p>
              <a:pPr marL="117475" indent="-117475">
                <a:spcBef>
                  <a:spcPct val="0"/>
                </a:spcBef>
                <a:buFont typeface="Arial" pitchFamily="34" charset="0"/>
                <a:buChar char="•"/>
              </a:pPr>
              <a:r>
                <a:rPr lang="en-US" sz="1100" dirty="0" smtClean="0">
                  <a:solidFill>
                    <a:srgbClr val="000000"/>
                  </a:solidFill>
                </a:rPr>
                <a:t>Traceability </a:t>
              </a:r>
            </a:p>
          </p:txBody>
        </p:sp>
        <p:cxnSp>
          <p:nvCxnSpPr>
            <p:cNvPr id="76" name="Straight Connector 75"/>
            <p:cNvCxnSpPr/>
            <p:nvPr/>
          </p:nvCxnSpPr>
          <p:spPr>
            <a:xfrm flipV="1">
              <a:off x="4572000" y="5680587"/>
              <a:ext cx="1219200" cy="644013"/>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grpSp>
        <p:nvGrpSpPr>
          <p:cNvPr id="8" name="Group 98"/>
          <p:cNvGrpSpPr/>
          <p:nvPr/>
        </p:nvGrpSpPr>
        <p:grpSpPr>
          <a:xfrm>
            <a:off x="2083963" y="3105973"/>
            <a:ext cx="959618" cy="956650"/>
            <a:chOff x="1727200" y="4270247"/>
            <a:chExt cx="1005840" cy="987552"/>
          </a:xfrm>
        </p:grpSpPr>
        <p:sp>
          <p:nvSpPr>
            <p:cNvPr id="89" name="Rounded Rectangle 88"/>
            <p:cNvSpPr/>
            <p:nvPr/>
          </p:nvSpPr>
          <p:spPr bwMode="auto">
            <a:xfrm>
              <a:off x="1727200" y="4270247"/>
              <a:ext cx="1005840" cy="987552"/>
            </a:xfrm>
            <a:prstGeom prst="roundRect">
              <a:avLst>
                <a:gd name="adj" fmla="val 4281"/>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b="1" dirty="0" smtClean="0">
                <a:solidFill>
                  <a:prstClr val="black"/>
                </a:solidFill>
                <a:cs typeface="Arial" pitchFamily="34" charset="0"/>
              </a:endParaRPr>
            </a:p>
          </p:txBody>
        </p:sp>
        <p:sp>
          <p:nvSpPr>
            <p:cNvPr id="90" name="AutoShape 33"/>
            <p:cNvSpPr>
              <a:spLocks noChangeArrowheads="1"/>
            </p:cNvSpPr>
            <p:nvPr/>
          </p:nvSpPr>
          <p:spPr bwMode="auto">
            <a:xfrm>
              <a:off x="1827784" y="4792682"/>
              <a:ext cx="804672" cy="365760"/>
            </a:xfrm>
            <a:prstGeom prst="roundRect">
              <a:avLst>
                <a:gd name="adj" fmla="val 10162"/>
              </a:avLst>
            </a:prstGeom>
            <a:solidFill>
              <a:schemeClr val="bg1"/>
            </a:solidFill>
            <a:ln w="12700" algn="ctr">
              <a:solidFill>
                <a:schemeClr val="bg1">
                  <a:lumMod val="75000"/>
                </a:schemeClr>
              </a:solidFill>
              <a:round/>
              <a:headEnd/>
              <a:tailEnd/>
            </a:ln>
          </p:spPr>
          <p:txBody>
            <a:bodyPr lIns="9144" tIns="9144" rIns="9144" bIns="9144" anchor="ctr"/>
            <a:lstStyle/>
            <a:p>
              <a:pPr algn="ctr"/>
              <a:r>
                <a:rPr lang="en-US" sz="1000" dirty="0" smtClean="0">
                  <a:solidFill>
                    <a:prstClr val="black"/>
                  </a:solidFill>
                  <a:cs typeface="Arial" pitchFamily="34" charset="0"/>
                </a:rPr>
                <a:t>Embeddable Algorithms</a:t>
              </a:r>
            </a:p>
          </p:txBody>
        </p:sp>
        <p:sp>
          <p:nvSpPr>
            <p:cNvPr id="91" name="AutoShape 32"/>
            <p:cNvSpPr>
              <a:spLocks noChangeArrowheads="1"/>
            </p:cNvSpPr>
            <p:nvPr/>
          </p:nvSpPr>
          <p:spPr bwMode="auto">
            <a:xfrm>
              <a:off x="1827784" y="4387911"/>
              <a:ext cx="804672" cy="347472"/>
            </a:xfrm>
            <a:prstGeom prst="roundRect">
              <a:avLst>
                <a:gd name="adj" fmla="val 10162"/>
              </a:avLst>
            </a:prstGeom>
            <a:solidFill>
              <a:schemeClr val="bg1">
                <a:lumMod val="85000"/>
              </a:schemeClr>
            </a:solidFill>
            <a:ln w="19050" algn="ctr">
              <a:noFill/>
              <a:miter lim="800000"/>
              <a:headEnd/>
              <a:tailEnd/>
            </a:ln>
            <a:effectLst/>
          </p:spPr>
          <p:txBody>
            <a:bodyPr lIns="9144" tIns="9144" rIns="9144" bIns="9144" anchor="ctr"/>
            <a:lstStyle/>
            <a:p>
              <a:pPr marL="60325" indent="-60325" algn="ctr" fontAlgn="base">
                <a:spcBef>
                  <a:spcPct val="0"/>
                </a:spcBef>
                <a:spcAft>
                  <a:spcPct val="0"/>
                </a:spcAft>
              </a:pPr>
              <a:r>
                <a:rPr lang="en-US" sz="1000" b="1" dirty="0" smtClean="0">
                  <a:solidFill>
                    <a:prstClr val="black"/>
                  </a:solidFill>
                  <a:cs typeface="Arial" pitchFamily="34" charset="0"/>
                </a:rPr>
                <a:t>Algorithm</a:t>
              </a:r>
            </a:p>
            <a:p>
              <a:pPr marL="60325" indent="-60325" algn="ctr" fontAlgn="base">
                <a:spcBef>
                  <a:spcPct val="0"/>
                </a:spcBef>
                <a:spcAft>
                  <a:spcPct val="0"/>
                </a:spcAft>
              </a:pPr>
              <a:r>
                <a:rPr lang="en-US" sz="1000" b="1" dirty="0" smtClean="0">
                  <a:solidFill>
                    <a:prstClr val="black"/>
                  </a:solidFill>
                  <a:cs typeface="Arial" pitchFamily="34" charset="0"/>
                </a:rPr>
                <a:t>Design</a:t>
              </a:r>
            </a:p>
          </p:txBody>
        </p:sp>
      </p:grpSp>
      <p:grpSp>
        <p:nvGrpSpPr>
          <p:cNvPr id="63" name="Group 62"/>
          <p:cNvGrpSpPr/>
          <p:nvPr/>
        </p:nvGrpSpPr>
        <p:grpSpPr>
          <a:xfrm>
            <a:off x="4168998" y="3251028"/>
            <a:ext cx="4286294" cy="797208"/>
            <a:chOff x="4343400" y="3147060"/>
            <a:chExt cx="4492752" cy="822960"/>
          </a:xfrm>
        </p:grpSpPr>
        <p:sp>
          <p:nvSpPr>
            <p:cNvPr id="52" name="AutoShape 32"/>
            <p:cNvSpPr>
              <a:spLocks noChangeArrowheads="1"/>
            </p:cNvSpPr>
            <p:nvPr/>
          </p:nvSpPr>
          <p:spPr bwMode="auto">
            <a:xfrm>
              <a:off x="5791200" y="3147060"/>
              <a:ext cx="3044952" cy="82296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17475" indent="-117475" eaLnBrk="0" fontAlgn="base" hangingPunct="0">
                <a:spcBef>
                  <a:spcPct val="0"/>
                </a:spcBef>
                <a:spcAft>
                  <a:spcPct val="0"/>
                </a:spcAft>
              </a:pPr>
              <a:r>
                <a:rPr lang="en-US" sz="1100" b="1" dirty="0" smtClean="0">
                  <a:solidFill>
                    <a:srgbClr val="000000"/>
                  </a:solidFill>
                </a:rPr>
                <a:t>Physical Prototypes </a:t>
              </a:r>
            </a:p>
            <a:p>
              <a:pPr marL="117475" indent="-117475">
                <a:spcBef>
                  <a:spcPct val="0"/>
                </a:spcBef>
                <a:buFont typeface="Arial" pitchFamily="34" charset="0"/>
                <a:buChar char="•"/>
              </a:pPr>
              <a:r>
                <a:rPr lang="en-US" sz="1100" dirty="0" smtClean="0">
                  <a:solidFill>
                    <a:srgbClr val="000000"/>
                  </a:solidFill>
                </a:rPr>
                <a:t>Incomplete and expensive</a:t>
              </a:r>
            </a:p>
            <a:p>
              <a:pPr marL="117475" indent="-117475">
                <a:spcBef>
                  <a:spcPct val="0"/>
                </a:spcBef>
                <a:buFont typeface="Arial" pitchFamily="34" charset="0"/>
                <a:buChar char="•"/>
              </a:pPr>
              <a:r>
                <a:rPr lang="en-US" sz="1100" dirty="0" smtClean="0">
                  <a:solidFill>
                    <a:srgbClr val="000000"/>
                  </a:solidFill>
                </a:rPr>
                <a:t>Prevents rapid iteration</a:t>
              </a:r>
            </a:p>
            <a:p>
              <a:pPr marL="117475" indent="-117475">
                <a:spcBef>
                  <a:spcPct val="0"/>
                </a:spcBef>
                <a:buFont typeface="Arial" pitchFamily="34" charset="0"/>
                <a:buChar char="•"/>
              </a:pPr>
              <a:r>
                <a:rPr lang="en-US" sz="1100" dirty="0" smtClean="0">
                  <a:solidFill>
                    <a:srgbClr val="000000"/>
                  </a:solidFill>
                </a:rPr>
                <a:t>No system-level testing</a:t>
              </a:r>
            </a:p>
          </p:txBody>
        </p:sp>
        <p:cxnSp>
          <p:nvCxnSpPr>
            <p:cNvPr id="62" name="Straight Connector 61"/>
            <p:cNvCxnSpPr>
              <a:endCxn id="52" idx="1"/>
            </p:cNvCxnSpPr>
            <p:nvPr/>
          </p:nvCxnSpPr>
          <p:spPr>
            <a:xfrm>
              <a:off x="4343400" y="3491095"/>
              <a:ext cx="1447800" cy="67445"/>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sp>
        <p:nvSpPr>
          <p:cNvPr id="83" name="Rectangle 2"/>
          <p:cNvSpPr>
            <a:spLocks noGrp="1" noChangeArrowheads="1"/>
          </p:cNvSpPr>
          <p:nvPr>
            <p:ph type="title"/>
          </p:nvPr>
        </p:nvSpPr>
        <p:spPr/>
        <p:txBody>
          <a:bodyPr/>
          <a:lstStyle/>
          <a:p>
            <a:r>
              <a:rPr lang="en-US" sz="2800" dirty="0" smtClean="0"/>
              <a:t>Traditional Development Process </a:t>
            </a:r>
            <a:endParaRPr lang="en-US" sz="2800" dirty="0"/>
          </a:p>
        </p:txBody>
      </p:sp>
    </p:spTree>
    <p:extLst>
      <p:ext uri="{BB962C8B-B14F-4D97-AF65-F5344CB8AC3E}">
        <p14:creationId xmlns:p14="http://schemas.microsoft.com/office/powerpoint/2010/main" val="778417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Engineering Categories</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Mission </a:t>
            </a:r>
            <a:r>
              <a:rPr lang="en-US" dirty="0"/>
              <a:t>/ Purpose Definition (</a:t>
            </a:r>
            <a:r>
              <a:rPr lang="en-US" dirty="0" smtClean="0"/>
              <a:t>MD)</a:t>
            </a:r>
          </a:p>
          <a:p>
            <a:pPr marL="457200" indent="-457200">
              <a:buFont typeface="+mj-lt"/>
              <a:buAutoNum type="arabicPeriod"/>
            </a:pPr>
            <a:r>
              <a:rPr lang="en-US" dirty="0" smtClean="0"/>
              <a:t>Requirements </a:t>
            </a:r>
            <a:r>
              <a:rPr lang="en-US" dirty="0"/>
              <a:t>Engineering (</a:t>
            </a:r>
            <a:r>
              <a:rPr lang="en-US" dirty="0" smtClean="0"/>
              <a:t>RE)</a:t>
            </a:r>
          </a:p>
          <a:p>
            <a:pPr marL="457200" indent="-457200">
              <a:buFont typeface="+mj-lt"/>
              <a:buAutoNum type="arabicPeriod"/>
            </a:pPr>
            <a:r>
              <a:rPr lang="en-US" dirty="0" smtClean="0"/>
              <a:t>System </a:t>
            </a:r>
            <a:r>
              <a:rPr lang="en-US" dirty="0"/>
              <a:t>Architecting (</a:t>
            </a:r>
            <a:r>
              <a:rPr lang="en-US" dirty="0" smtClean="0"/>
              <a:t>SA)</a:t>
            </a:r>
          </a:p>
          <a:p>
            <a:pPr marL="457200" indent="-457200">
              <a:buFont typeface="+mj-lt"/>
              <a:buAutoNum type="arabicPeriod"/>
            </a:pPr>
            <a:r>
              <a:rPr lang="en-US" dirty="0" smtClean="0"/>
              <a:t>System </a:t>
            </a:r>
            <a:r>
              <a:rPr lang="en-US" dirty="0"/>
              <a:t>Integration (</a:t>
            </a:r>
            <a:r>
              <a:rPr lang="en-US" dirty="0" smtClean="0"/>
              <a:t>SI)</a:t>
            </a:r>
          </a:p>
          <a:p>
            <a:pPr marL="457200" indent="-457200">
              <a:buFont typeface="+mj-lt"/>
              <a:buAutoNum type="arabicPeriod"/>
            </a:pPr>
            <a:r>
              <a:rPr lang="en-US" dirty="0" smtClean="0"/>
              <a:t>Verification </a:t>
            </a:r>
            <a:r>
              <a:rPr lang="en-US" dirty="0"/>
              <a:t>and Validation (</a:t>
            </a:r>
            <a:r>
              <a:rPr lang="en-US" dirty="0" smtClean="0"/>
              <a:t>VV)</a:t>
            </a:r>
          </a:p>
          <a:p>
            <a:pPr marL="457200" indent="-457200">
              <a:buFont typeface="+mj-lt"/>
              <a:buAutoNum type="arabicPeriod"/>
            </a:pPr>
            <a:r>
              <a:rPr lang="en-US" dirty="0" smtClean="0"/>
              <a:t>Technical </a:t>
            </a:r>
            <a:r>
              <a:rPr lang="en-US" dirty="0"/>
              <a:t>Analysis (</a:t>
            </a:r>
            <a:r>
              <a:rPr lang="en-US" dirty="0" smtClean="0"/>
              <a:t>TA)</a:t>
            </a:r>
          </a:p>
          <a:p>
            <a:pPr marL="457200" indent="-457200">
              <a:buFont typeface="+mj-lt"/>
              <a:buAutoNum type="arabicPeriod"/>
            </a:pPr>
            <a:r>
              <a:rPr lang="en-US" dirty="0" smtClean="0"/>
              <a:t>Scope </a:t>
            </a:r>
            <a:r>
              <a:rPr lang="en-US" dirty="0"/>
              <a:t>Management (</a:t>
            </a:r>
            <a:r>
              <a:rPr lang="en-US" dirty="0" smtClean="0"/>
              <a:t>SM)</a:t>
            </a:r>
          </a:p>
          <a:p>
            <a:pPr marL="457200" indent="-457200">
              <a:buFont typeface="+mj-lt"/>
              <a:buAutoNum type="arabicPeriod"/>
            </a:pPr>
            <a:r>
              <a:rPr lang="en-US" dirty="0" smtClean="0"/>
              <a:t>Technical </a:t>
            </a:r>
            <a:r>
              <a:rPr lang="en-US" dirty="0"/>
              <a:t>Leadership / Management (TM)</a:t>
            </a:r>
          </a:p>
        </p:txBody>
      </p:sp>
    </p:spTree>
    <p:extLst>
      <p:ext uri="{BB962C8B-B14F-4D97-AF65-F5344CB8AC3E}">
        <p14:creationId xmlns:p14="http://schemas.microsoft.com/office/powerpoint/2010/main" val="3996693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Engineering and MBD</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Mission </a:t>
            </a:r>
          </a:p>
          <a:p>
            <a:pPr marL="0" indent="0">
              <a:buNone/>
            </a:pPr>
            <a:r>
              <a:rPr lang="en-US" dirty="0"/>
              <a:t>	</a:t>
            </a:r>
            <a:r>
              <a:rPr lang="en-US" dirty="0" smtClean="0"/>
              <a:t>/ Purpose Definition</a:t>
            </a:r>
          </a:p>
          <a:p>
            <a:pPr marL="457200" indent="-457200">
              <a:buFont typeface="+mj-lt"/>
              <a:buAutoNum type="arabicPeriod" startAt="2"/>
            </a:pPr>
            <a:r>
              <a:rPr lang="en-US" dirty="0" smtClean="0"/>
              <a:t>Requirements Engineering</a:t>
            </a:r>
          </a:p>
          <a:p>
            <a:pPr marL="457200" indent="-457200">
              <a:buFont typeface="+mj-lt"/>
              <a:buAutoNum type="arabicPeriod" startAt="2"/>
            </a:pPr>
            <a:r>
              <a:rPr lang="en-US" dirty="0" smtClean="0"/>
              <a:t>System Architecting</a:t>
            </a:r>
          </a:p>
          <a:p>
            <a:pPr marL="457200" indent="-457200">
              <a:buFont typeface="+mj-lt"/>
              <a:buAutoNum type="arabicPeriod" startAt="2"/>
            </a:pPr>
            <a:r>
              <a:rPr lang="en-US" dirty="0" smtClean="0"/>
              <a:t>System Integration</a:t>
            </a:r>
          </a:p>
          <a:p>
            <a:pPr marL="457200" indent="-457200">
              <a:buFont typeface="+mj-lt"/>
              <a:buAutoNum type="arabicPeriod" startAt="2"/>
            </a:pPr>
            <a:r>
              <a:rPr lang="en-US" dirty="0" smtClean="0"/>
              <a:t>Verification </a:t>
            </a:r>
            <a:r>
              <a:rPr lang="en-US" dirty="0"/>
              <a:t>and </a:t>
            </a:r>
            <a:r>
              <a:rPr lang="en-US" dirty="0" smtClean="0"/>
              <a:t>Validation</a:t>
            </a:r>
          </a:p>
          <a:p>
            <a:pPr marL="457200" indent="-457200">
              <a:buFont typeface="+mj-lt"/>
              <a:buAutoNum type="arabicPeriod" startAt="2"/>
            </a:pPr>
            <a:r>
              <a:rPr lang="en-US" dirty="0" smtClean="0"/>
              <a:t>Technical Analysis</a:t>
            </a:r>
          </a:p>
          <a:p>
            <a:pPr marL="457200" indent="-457200">
              <a:buFont typeface="+mj-lt"/>
              <a:buAutoNum type="arabicPeriod" startAt="2"/>
            </a:pPr>
            <a:r>
              <a:rPr lang="en-US" dirty="0" smtClean="0"/>
              <a:t>Scope Management</a:t>
            </a:r>
          </a:p>
          <a:p>
            <a:pPr marL="457200" indent="-457200">
              <a:buFont typeface="+mj-lt"/>
              <a:buAutoNum type="arabicPeriod" startAt="2"/>
            </a:pPr>
            <a:r>
              <a:rPr lang="en-US" dirty="0" smtClean="0"/>
              <a:t>Technical </a:t>
            </a:r>
            <a:r>
              <a:rPr lang="en-US" dirty="0"/>
              <a:t>Leadership </a:t>
            </a:r>
            <a:endParaRPr lang="en-US" dirty="0" smtClean="0"/>
          </a:p>
          <a:p>
            <a:pPr marL="0" indent="0">
              <a:buNone/>
            </a:pPr>
            <a:r>
              <a:rPr lang="en-US" dirty="0"/>
              <a:t>	</a:t>
            </a:r>
            <a:r>
              <a:rPr lang="en-US" dirty="0" smtClean="0"/>
              <a:t>/ Management</a:t>
            </a:r>
            <a:endParaRPr lang="en-US" dirty="0"/>
          </a:p>
        </p:txBody>
      </p:sp>
      <p:pic>
        <p:nvPicPr>
          <p:cNvPr id="40" name="Pictur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1524000"/>
            <a:ext cx="3962266" cy="4495800"/>
          </a:xfrm>
          <a:prstGeom prst="rect">
            <a:avLst/>
          </a:prstGeom>
        </p:spPr>
      </p:pic>
    </p:spTree>
    <p:extLst>
      <p:ext uri="{BB962C8B-B14F-4D97-AF65-F5344CB8AC3E}">
        <p14:creationId xmlns:p14="http://schemas.microsoft.com/office/powerpoint/2010/main" val="376232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AutoShape 19"/>
          <p:cNvSpPr>
            <a:spLocks noChangeArrowheads="1"/>
          </p:cNvSpPr>
          <p:nvPr/>
        </p:nvSpPr>
        <p:spPr bwMode="auto">
          <a:xfrm>
            <a:off x="2362200" y="5830902"/>
            <a:ext cx="3337560" cy="365760"/>
          </a:xfrm>
          <a:prstGeom prst="roundRect">
            <a:avLst>
              <a:gd name="adj" fmla="val 16667"/>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buNone/>
            </a:pPr>
            <a:r>
              <a:rPr lang="en-US" sz="1200" b="1" dirty="0" smtClean="0">
                <a:latin typeface="Arial" pitchFamily="34" charset="0"/>
                <a:cs typeface="Arial" pitchFamily="34" charset="0"/>
              </a:rPr>
              <a:t>INTEGRATION</a:t>
            </a:r>
          </a:p>
        </p:txBody>
      </p:sp>
      <p:sp>
        <p:nvSpPr>
          <p:cNvPr id="89" name="Left-Right Arrow 88"/>
          <p:cNvSpPr/>
          <p:nvPr/>
        </p:nvSpPr>
        <p:spPr>
          <a:xfrm rot="5400000">
            <a:off x="3706625" y="5419029"/>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90" name="Rounded Rectangle 89"/>
          <p:cNvSpPr/>
          <p:nvPr/>
        </p:nvSpPr>
        <p:spPr bwMode="auto">
          <a:xfrm>
            <a:off x="2362200" y="4197567"/>
            <a:ext cx="3337560" cy="1371600"/>
          </a:xfrm>
          <a:prstGeom prst="roundRect">
            <a:avLst>
              <a:gd name="adj" fmla="val 831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spcBef>
                <a:spcPts val="600"/>
              </a:spcBef>
              <a:buNone/>
            </a:pPr>
            <a:r>
              <a:rPr lang="en-US" sz="1200" b="1" dirty="0" smtClean="0">
                <a:latin typeface="Arial" pitchFamily="34" charset="0"/>
                <a:cs typeface="Arial" pitchFamily="34" charset="0"/>
              </a:rPr>
              <a:t>IMPLEMENTATION</a:t>
            </a:r>
          </a:p>
          <a:p>
            <a:pPr marR="0" indent="0" algn="ctr" fontAlgn="base">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p:txBody>
      </p:sp>
      <p:sp>
        <p:nvSpPr>
          <p:cNvPr id="91" name="Left-Right Arrow 90"/>
          <p:cNvSpPr/>
          <p:nvPr/>
        </p:nvSpPr>
        <p:spPr>
          <a:xfrm rot="5400000">
            <a:off x="3706625" y="3783727"/>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92" name="Rounded Rectangle 91"/>
          <p:cNvSpPr/>
          <p:nvPr/>
        </p:nvSpPr>
        <p:spPr bwMode="auto">
          <a:xfrm>
            <a:off x="2478052" y="4502647"/>
            <a:ext cx="3108960" cy="944735"/>
          </a:xfrm>
          <a:prstGeom prst="roundRect">
            <a:avLst>
              <a:gd name="adj" fmla="val 9676"/>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dirty="0" smtClean="0">
              <a:latin typeface="Arial" pitchFamily="34" charset="0"/>
              <a:cs typeface="Arial" pitchFamily="34" charset="0"/>
            </a:endParaRPr>
          </a:p>
        </p:txBody>
      </p:sp>
      <p:sp>
        <p:nvSpPr>
          <p:cNvPr id="93" name="Title 2"/>
          <p:cNvSpPr>
            <a:spLocks noGrp="1"/>
          </p:cNvSpPr>
          <p:nvPr>
            <p:ph type="title"/>
          </p:nvPr>
        </p:nvSpPr>
        <p:spPr/>
        <p:txBody>
          <a:bodyPr/>
          <a:lstStyle/>
          <a:p>
            <a:r>
              <a:rPr lang="en-US" dirty="0" smtClean="0"/>
              <a:t>Model-Based Design</a:t>
            </a:r>
            <a:endParaRPr lang="en-US" dirty="0"/>
          </a:p>
        </p:txBody>
      </p:sp>
      <p:sp>
        <p:nvSpPr>
          <p:cNvPr id="95" name="Rounded Rectangle 94"/>
          <p:cNvSpPr/>
          <p:nvPr/>
        </p:nvSpPr>
        <p:spPr bwMode="auto">
          <a:xfrm>
            <a:off x="6032259" y="1219200"/>
            <a:ext cx="689158" cy="4974336"/>
          </a:xfrm>
          <a:prstGeom prst="roundRect">
            <a:avLst>
              <a:gd name="adj" fmla="val 1242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endParaRPr lang="en-US" sz="1200" b="1" dirty="0" smtClean="0">
              <a:latin typeface="Arial" pitchFamily="34" charset="0"/>
              <a:cs typeface="Arial" pitchFamily="34" charset="0"/>
            </a:endParaRPr>
          </a:p>
        </p:txBody>
      </p:sp>
      <p:sp>
        <p:nvSpPr>
          <p:cNvPr id="96" name="Rounded Rectangle 95"/>
          <p:cNvSpPr/>
          <p:nvPr/>
        </p:nvSpPr>
        <p:spPr bwMode="auto">
          <a:xfrm>
            <a:off x="2362200" y="1853531"/>
            <a:ext cx="3337560" cy="2066402"/>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buNone/>
            </a:pPr>
            <a:r>
              <a:rPr lang="en-US" sz="1200" b="1" dirty="0" smtClean="0">
                <a:latin typeface="Arial" pitchFamily="34" charset="0"/>
                <a:cs typeface="Arial" pitchFamily="34" charset="0"/>
              </a:rPr>
              <a:t>DESIGN</a:t>
            </a:r>
          </a:p>
          <a:p>
            <a:pPr marR="0" indent="0" algn="ctr" fontAlgn="base">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p:txBody>
      </p:sp>
      <p:sp>
        <p:nvSpPr>
          <p:cNvPr id="97" name="Rounded Rectangle 96"/>
          <p:cNvSpPr/>
          <p:nvPr/>
        </p:nvSpPr>
        <p:spPr bwMode="auto">
          <a:xfrm>
            <a:off x="2478051" y="2149651"/>
            <a:ext cx="3108960" cy="1645920"/>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dirty="0" smtClean="0">
              <a:latin typeface="Arial" pitchFamily="34" charset="0"/>
              <a:cs typeface="Arial" pitchFamily="34" charset="0"/>
            </a:endParaRPr>
          </a:p>
        </p:txBody>
      </p:sp>
      <p:sp>
        <p:nvSpPr>
          <p:cNvPr id="117" name="Left-Right Arrow 116"/>
          <p:cNvSpPr/>
          <p:nvPr/>
        </p:nvSpPr>
        <p:spPr>
          <a:xfrm rot="5400000">
            <a:off x="4574189" y="1451588"/>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18" name="Left-Right Arrow 117"/>
          <p:cNvSpPr/>
          <p:nvPr/>
        </p:nvSpPr>
        <p:spPr>
          <a:xfrm rot="5400000">
            <a:off x="2799644" y="1451588"/>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10" name="TextBox 109"/>
          <p:cNvSpPr txBox="1"/>
          <p:nvPr/>
        </p:nvSpPr>
        <p:spPr>
          <a:xfrm rot="5400000">
            <a:off x="5518882" y="3450739"/>
            <a:ext cx="2067104" cy="276999"/>
          </a:xfrm>
          <a:prstGeom prst="rect">
            <a:avLst/>
          </a:prstGeom>
          <a:noFill/>
        </p:spPr>
        <p:txBody>
          <a:bodyPr wrap="none" rtlCol="0">
            <a:spAutoFit/>
          </a:bodyPr>
          <a:lstStyle/>
          <a:p>
            <a:pPr>
              <a:buNone/>
            </a:pPr>
            <a:r>
              <a:rPr lang="en-US" sz="1200" b="1" dirty="0" smtClean="0">
                <a:latin typeface="Arial" pitchFamily="34" charset="0"/>
                <a:cs typeface="Arial" pitchFamily="34" charset="0"/>
              </a:rPr>
              <a:t>TEST AND VERIFICATION</a:t>
            </a:r>
            <a:endParaRPr lang="en-US" sz="1200" b="1" dirty="0">
              <a:latin typeface="Arial" pitchFamily="34" charset="0"/>
              <a:cs typeface="Arial" pitchFamily="34" charset="0"/>
            </a:endParaRPr>
          </a:p>
        </p:txBody>
      </p:sp>
      <p:sp>
        <p:nvSpPr>
          <p:cNvPr id="60" name="AutoShape 19"/>
          <p:cNvSpPr>
            <a:spLocks noChangeArrowheads="1"/>
          </p:cNvSpPr>
          <p:nvPr/>
        </p:nvSpPr>
        <p:spPr bwMode="auto">
          <a:xfrm>
            <a:off x="2362200" y="1219202"/>
            <a:ext cx="1545336" cy="365760"/>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buNone/>
            </a:pPr>
            <a:r>
              <a:rPr lang="en-US" sz="1200" b="1" dirty="0" smtClean="0">
                <a:latin typeface="Arial" pitchFamily="34" charset="0"/>
                <a:cs typeface="Arial" pitchFamily="34" charset="0"/>
              </a:rPr>
              <a:t>RESEARCH</a:t>
            </a:r>
          </a:p>
        </p:txBody>
      </p:sp>
      <p:sp>
        <p:nvSpPr>
          <p:cNvPr id="61" name="AutoShape 19"/>
          <p:cNvSpPr>
            <a:spLocks noChangeArrowheads="1"/>
          </p:cNvSpPr>
          <p:nvPr/>
        </p:nvSpPr>
        <p:spPr bwMode="auto">
          <a:xfrm>
            <a:off x="4155089" y="1219202"/>
            <a:ext cx="1544671" cy="365760"/>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buNone/>
            </a:pPr>
            <a:r>
              <a:rPr lang="en-US" sz="1200" b="1" dirty="0" smtClean="0">
                <a:latin typeface="Arial" pitchFamily="34" charset="0"/>
                <a:cs typeface="Arial" pitchFamily="34" charset="0"/>
              </a:rPr>
              <a:t>REQUIREMENTS</a:t>
            </a:r>
          </a:p>
        </p:txBody>
      </p:sp>
      <p:grpSp>
        <p:nvGrpSpPr>
          <p:cNvPr id="2" name="Group 37"/>
          <p:cNvGrpSpPr/>
          <p:nvPr/>
        </p:nvGrpSpPr>
        <p:grpSpPr>
          <a:xfrm>
            <a:off x="2557146" y="5003678"/>
            <a:ext cx="914400" cy="365760"/>
            <a:chOff x="764257" y="5252788"/>
            <a:chExt cx="914400" cy="365760"/>
          </a:xfrm>
        </p:grpSpPr>
        <p:sp>
          <p:nvSpPr>
            <p:cNvPr id="63" name="AutoShape 33"/>
            <p:cNvSpPr>
              <a:spLocks noChangeArrowheads="1"/>
            </p:cNvSpPr>
            <p:nvPr/>
          </p:nvSpPr>
          <p:spPr bwMode="auto">
            <a:xfrm>
              <a:off x="764257"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buNone/>
              </a:pPr>
              <a:r>
                <a:rPr lang="en-US" sz="1000" dirty="0" smtClean="0">
                  <a:latin typeface="Arial" pitchFamily="34" charset="0"/>
                  <a:cs typeface="Arial" pitchFamily="34" charset="0"/>
                </a:rPr>
                <a:t>MCU</a:t>
              </a:r>
            </a:p>
          </p:txBody>
        </p:sp>
        <p:sp>
          <p:nvSpPr>
            <p:cNvPr id="64" name="AutoShape 33"/>
            <p:cNvSpPr>
              <a:spLocks noChangeArrowheads="1"/>
            </p:cNvSpPr>
            <p:nvPr/>
          </p:nvSpPr>
          <p:spPr bwMode="auto">
            <a:xfrm>
              <a:off x="1244143"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buNone/>
              </a:pPr>
              <a:r>
                <a:rPr lang="en-US" sz="1000" dirty="0" smtClean="0">
                  <a:latin typeface="Arial" pitchFamily="34" charset="0"/>
                  <a:cs typeface="Arial" pitchFamily="34" charset="0"/>
                </a:rPr>
                <a:t>DSP</a:t>
              </a:r>
            </a:p>
          </p:txBody>
        </p:sp>
      </p:grpSp>
      <p:grpSp>
        <p:nvGrpSpPr>
          <p:cNvPr id="3" name="Group 36"/>
          <p:cNvGrpSpPr/>
          <p:nvPr/>
        </p:nvGrpSpPr>
        <p:grpSpPr>
          <a:xfrm>
            <a:off x="3582649" y="5003678"/>
            <a:ext cx="914400" cy="365760"/>
            <a:chOff x="1788171" y="5252788"/>
            <a:chExt cx="914400" cy="365760"/>
          </a:xfrm>
        </p:grpSpPr>
        <p:sp>
          <p:nvSpPr>
            <p:cNvPr id="65" name="AutoShape 33"/>
            <p:cNvSpPr>
              <a:spLocks noChangeArrowheads="1"/>
            </p:cNvSpPr>
            <p:nvPr/>
          </p:nvSpPr>
          <p:spPr bwMode="auto">
            <a:xfrm>
              <a:off x="1788171"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buNone/>
              </a:pPr>
              <a:r>
                <a:rPr lang="en-US" sz="1000" dirty="0" smtClean="0">
                  <a:latin typeface="Arial" pitchFamily="34" charset="0"/>
                  <a:cs typeface="Arial" pitchFamily="34" charset="0"/>
                </a:rPr>
                <a:t>FPGA</a:t>
              </a:r>
            </a:p>
          </p:txBody>
        </p:sp>
        <p:sp>
          <p:nvSpPr>
            <p:cNvPr id="66" name="AutoShape 33"/>
            <p:cNvSpPr>
              <a:spLocks noChangeArrowheads="1"/>
            </p:cNvSpPr>
            <p:nvPr/>
          </p:nvSpPr>
          <p:spPr bwMode="auto">
            <a:xfrm>
              <a:off x="2268057"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buNone/>
              </a:pPr>
              <a:r>
                <a:rPr lang="en-US" sz="1000" dirty="0" smtClean="0">
                  <a:latin typeface="Arial" pitchFamily="34" charset="0"/>
                  <a:cs typeface="Arial" pitchFamily="34" charset="0"/>
                </a:rPr>
                <a:t>ASIC</a:t>
              </a:r>
            </a:p>
          </p:txBody>
        </p:sp>
      </p:grpSp>
      <p:sp>
        <p:nvSpPr>
          <p:cNvPr id="47" name="AutoShape 32"/>
          <p:cNvSpPr>
            <a:spLocks noChangeArrowheads="1"/>
          </p:cNvSpPr>
          <p:nvPr/>
        </p:nvSpPr>
        <p:spPr bwMode="auto">
          <a:xfrm>
            <a:off x="3581060" y="4591191"/>
            <a:ext cx="914400" cy="365760"/>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buNone/>
            </a:pPr>
            <a:r>
              <a:rPr lang="en-US" sz="1000" b="1" dirty="0" smtClean="0">
                <a:latin typeface="Arial" pitchFamily="34" charset="0"/>
                <a:cs typeface="Arial" pitchFamily="34" charset="0"/>
              </a:rPr>
              <a:t>VHDL, Verilog</a:t>
            </a:r>
          </a:p>
        </p:txBody>
      </p:sp>
      <p:sp>
        <p:nvSpPr>
          <p:cNvPr id="48" name="AutoShape 32"/>
          <p:cNvSpPr>
            <a:spLocks noChangeArrowheads="1"/>
          </p:cNvSpPr>
          <p:nvPr/>
        </p:nvSpPr>
        <p:spPr bwMode="auto">
          <a:xfrm>
            <a:off x="2557146" y="4591191"/>
            <a:ext cx="914400" cy="365760"/>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buNone/>
            </a:pPr>
            <a:r>
              <a:rPr lang="en-US" sz="1000" b="1" dirty="0" smtClean="0">
                <a:latin typeface="Arial" pitchFamily="34" charset="0"/>
                <a:cs typeface="Arial" pitchFamily="34" charset="0"/>
              </a:rPr>
              <a:t>C, C++</a:t>
            </a:r>
          </a:p>
        </p:txBody>
      </p:sp>
      <p:sp>
        <p:nvSpPr>
          <p:cNvPr id="53" name="AutoShape 32"/>
          <p:cNvSpPr>
            <a:spLocks noChangeArrowheads="1"/>
          </p:cNvSpPr>
          <p:nvPr/>
        </p:nvSpPr>
        <p:spPr bwMode="auto">
          <a:xfrm>
            <a:off x="2756943" y="2387488"/>
            <a:ext cx="2551176"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buNone/>
            </a:pPr>
            <a:r>
              <a:rPr lang="en-US" sz="1000" b="1" dirty="0" smtClean="0">
                <a:latin typeface="Arial" pitchFamily="34" charset="0"/>
                <a:cs typeface="Arial" pitchFamily="34" charset="0"/>
              </a:rPr>
              <a:t>Environment Models</a:t>
            </a:r>
          </a:p>
        </p:txBody>
      </p:sp>
      <p:sp>
        <p:nvSpPr>
          <p:cNvPr id="54" name="AutoShape 32"/>
          <p:cNvSpPr>
            <a:spLocks noChangeArrowheads="1"/>
          </p:cNvSpPr>
          <p:nvPr/>
        </p:nvSpPr>
        <p:spPr bwMode="auto">
          <a:xfrm>
            <a:off x="2756943" y="2794661"/>
            <a:ext cx="2551176"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buNone/>
            </a:pPr>
            <a:r>
              <a:rPr lang="en-US" sz="1000" b="1" dirty="0" smtClean="0">
                <a:latin typeface="Arial" pitchFamily="34" charset="0"/>
                <a:cs typeface="Arial" pitchFamily="34" charset="0"/>
              </a:rPr>
              <a:t>Physical Components</a:t>
            </a:r>
          </a:p>
        </p:txBody>
      </p:sp>
      <p:sp>
        <p:nvSpPr>
          <p:cNvPr id="55" name="AutoShape 32"/>
          <p:cNvSpPr>
            <a:spLocks noChangeArrowheads="1"/>
          </p:cNvSpPr>
          <p:nvPr/>
        </p:nvSpPr>
        <p:spPr bwMode="auto">
          <a:xfrm>
            <a:off x="2756943" y="3201835"/>
            <a:ext cx="2551176"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buNone/>
            </a:pPr>
            <a:r>
              <a:rPr lang="en-US" sz="1000" b="1" dirty="0" smtClean="0">
                <a:latin typeface="Arial" pitchFamily="34" charset="0"/>
                <a:cs typeface="Arial" pitchFamily="34" charset="0"/>
              </a:rPr>
              <a:t>Algorithms</a:t>
            </a:r>
          </a:p>
        </p:txBody>
      </p:sp>
      <p:grpSp>
        <p:nvGrpSpPr>
          <p:cNvPr id="4" name="Group 42"/>
          <p:cNvGrpSpPr/>
          <p:nvPr/>
        </p:nvGrpSpPr>
        <p:grpSpPr>
          <a:xfrm>
            <a:off x="5721636" y="1257999"/>
            <a:ext cx="676550" cy="1926156"/>
            <a:chOff x="5181600" y="1507109"/>
            <a:chExt cx="676550" cy="1926156"/>
          </a:xfrm>
        </p:grpSpPr>
        <p:sp>
          <p:nvSpPr>
            <p:cNvPr id="39" name="Bent Arrow 38"/>
            <p:cNvSpPr/>
            <p:nvPr/>
          </p:nvSpPr>
          <p:spPr bwMode="auto">
            <a:xfrm flipH="1">
              <a:off x="5181600" y="1507109"/>
              <a:ext cx="676550" cy="1274493"/>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42" name="Freeform 41"/>
            <p:cNvSpPr/>
            <p:nvPr/>
          </p:nvSpPr>
          <p:spPr bwMode="auto">
            <a:xfrm flipH="1" flipV="1">
              <a:off x="5181600" y="2158772"/>
              <a:ext cx="676550" cy="1274493"/>
            </a:xfrm>
            <a:custGeom>
              <a:avLst/>
              <a:gdLst>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0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105050 w 676550"/>
                <a:gd name="connsiteY12" fmla="*/ 1274265 h 1274493"/>
                <a:gd name="connsiteX13" fmla="*/ 0 w 676550"/>
                <a:gd name="connsiteY13" fmla="*/ 1274493 h 1274493"/>
                <a:gd name="connsiteX0" fmla="*/ 105050 w 676550"/>
                <a:gd name="connsiteY0" fmla="*/ 1274265 h 1365705"/>
                <a:gd name="connsiteX1" fmla="*/ 0 w 676550"/>
                <a:gd name="connsiteY1" fmla="*/ 1274493 h 1365705"/>
                <a:gd name="connsiteX2" fmla="*/ 0 w 676550"/>
                <a:gd name="connsiteY2" fmla="*/ 352486 h 1365705"/>
                <a:gd name="connsiteX3" fmla="*/ 86694 w 676550"/>
                <a:gd name="connsiteY3" fmla="*/ 143189 h 1365705"/>
                <a:gd name="connsiteX4" fmla="*/ 295991 w 676550"/>
                <a:gd name="connsiteY4" fmla="*/ 56496 h 1365705"/>
                <a:gd name="connsiteX5" fmla="*/ 427877 w 676550"/>
                <a:gd name="connsiteY5" fmla="*/ 56495 h 1365705"/>
                <a:gd name="connsiteX6" fmla="*/ 427877 w 676550"/>
                <a:gd name="connsiteY6" fmla="*/ 0 h 1365705"/>
                <a:gd name="connsiteX7" fmla="*/ 676550 w 676550"/>
                <a:gd name="connsiteY7" fmla="*/ 154335 h 1365705"/>
                <a:gd name="connsiteX8" fmla="*/ 427877 w 676550"/>
                <a:gd name="connsiteY8" fmla="*/ 308669 h 1365705"/>
                <a:gd name="connsiteX9" fmla="*/ 427877 w 676550"/>
                <a:gd name="connsiteY9" fmla="*/ 252174 h 1365705"/>
                <a:gd name="connsiteX10" fmla="*/ 295991 w 676550"/>
                <a:gd name="connsiteY10" fmla="*/ 252174 h 1365705"/>
                <a:gd name="connsiteX11" fmla="*/ 195679 w 676550"/>
                <a:gd name="connsiteY11" fmla="*/ 352486 h 1365705"/>
                <a:gd name="connsiteX12" fmla="*/ 195679 w 676550"/>
                <a:gd name="connsiteY12" fmla="*/ 1274493 h 1365705"/>
                <a:gd name="connsiteX13" fmla="*/ 196490 w 676550"/>
                <a:gd name="connsiteY13" fmla="*/ 1365705 h 1365705"/>
                <a:gd name="connsiteX0" fmla="*/ 105050 w 676550"/>
                <a:gd name="connsiteY0" fmla="*/ 1274265 h 1274493"/>
                <a:gd name="connsiteX1" fmla="*/ 0 w 676550"/>
                <a:gd name="connsiteY1" fmla="*/ 1274493 h 1274493"/>
                <a:gd name="connsiteX2" fmla="*/ 0 w 676550"/>
                <a:gd name="connsiteY2" fmla="*/ 352486 h 1274493"/>
                <a:gd name="connsiteX3" fmla="*/ 86694 w 676550"/>
                <a:gd name="connsiteY3" fmla="*/ 143189 h 1274493"/>
                <a:gd name="connsiteX4" fmla="*/ 295991 w 676550"/>
                <a:gd name="connsiteY4" fmla="*/ 56496 h 1274493"/>
                <a:gd name="connsiteX5" fmla="*/ 427877 w 676550"/>
                <a:gd name="connsiteY5" fmla="*/ 56495 h 1274493"/>
                <a:gd name="connsiteX6" fmla="*/ 427877 w 676550"/>
                <a:gd name="connsiteY6" fmla="*/ 0 h 1274493"/>
                <a:gd name="connsiteX7" fmla="*/ 676550 w 676550"/>
                <a:gd name="connsiteY7" fmla="*/ 154335 h 1274493"/>
                <a:gd name="connsiteX8" fmla="*/ 427877 w 676550"/>
                <a:gd name="connsiteY8" fmla="*/ 308669 h 1274493"/>
                <a:gd name="connsiteX9" fmla="*/ 427877 w 676550"/>
                <a:gd name="connsiteY9" fmla="*/ 252174 h 1274493"/>
                <a:gd name="connsiteX10" fmla="*/ 295991 w 676550"/>
                <a:gd name="connsiteY10" fmla="*/ 252174 h 1274493"/>
                <a:gd name="connsiteX11" fmla="*/ 195679 w 676550"/>
                <a:gd name="connsiteY11" fmla="*/ 352486 h 1274493"/>
                <a:gd name="connsiteX12" fmla="*/ 195679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1274493">
                  <a:moveTo>
                    <a:pt x="0" y="127449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127449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5" name="Group 49"/>
          <p:cNvGrpSpPr/>
          <p:nvPr/>
        </p:nvGrpSpPr>
        <p:grpSpPr>
          <a:xfrm>
            <a:off x="5721636" y="2875090"/>
            <a:ext cx="676550" cy="2057400"/>
            <a:chOff x="3952600" y="3124200"/>
            <a:chExt cx="676550" cy="2057400"/>
          </a:xfrm>
        </p:grpSpPr>
        <p:sp>
          <p:nvSpPr>
            <p:cNvPr id="45" name="Bent Arrow 44"/>
            <p:cNvSpPr/>
            <p:nvPr/>
          </p:nvSpPr>
          <p:spPr bwMode="auto">
            <a:xfrm flipH="1">
              <a:off x="3952600" y="3124200"/>
              <a:ext cx="676550" cy="1274493"/>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49" name="Freeform 48"/>
            <p:cNvSpPr/>
            <p:nvPr/>
          </p:nvSpPr>
          <p:spPr bwMode="auto">
            <a:xfrm flipH="1" flipV="1">
              <a:off x="3952600" y="3907107"/>
              <a:ext cx="676550" cy="1274493"/>
            </a:xfrm>
            <a:custGeom>
              <a:avLst/>
              <a:gdLst>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0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105050 w 676550"/>
                <a:gd name="connsiteY12" fmla="*/ 1274265 h 1274493"/>
                <a:gd name="connsiteX13" fmla="*/ 0 w 676550"/>
                <a:gd name="connsiteY13" fmla="*/ 1274493 h 1274493"/>
                <a:gd name="connsiteX0" fmla="*/ 105050 w 676550"/>
                <a:gd name="connsiteY0" fmla="*/ 1274265 h 1365705"/>
                <a:gd name="connsiteX1" fmla="*/ 0 w 676550"/>
                <a:gd name="connsiteY1" fmla="*/ 1274493 h 1365705"/>
                <a:gd name="connsiteX2" fmla="*/ 0 w 676550"/>
                <a:gd name="connsiteY2" fmla="*/ 352486 h 1365705"/>
                <a:gd name="connsiteX3" fmla="*/ 86694 w 676550"/>
                <a:gd name="connsiteY3" fmla="*/ 143189 h 1365705"/>
                <a:gd name="connsiteX4" fmla="*/ 295991 w 676550"/>
                <a:gd name="connsiteY4" fmla="*/ 56496 h 1365705"/>
                <a:gd name="connsiteX5" fmla="*/ 427877 w 676550"/>
                <a:gd name="connsiteY5" fmla="*/ 56495 h 1365705"/>
                <a:gd name="connsiteX6" fmla="*/ 427877 w 676550"/>
                <a:gd name="connsiteY6" fmla="*/ 0 h 1365705"/>
                <a:gd name="connsiteX7" fmla="*/ 676550 w 676550"/>
                <a:gd name="connsiteY7" fmla="*/ 154335 h 1365705"/>
                <a:gd name="connsiteX8" fmla="*/ 427877 w 676550"/>
                <a:gd name="connsiteY8" fmla="*/ 308669 h 1365705"/>
                <a:gd name="connsiteX9" fmla="*/ 427877 w 676550"/>
                <a:gd name="connsiteY9" fmla="*/ 252174 h 1365705"/>
                <a:gd name="connsiteX10" fmla="*/ 295991 w 676550"/>
                <a:gd name="connsiteY10" fmla="*/ 252174 h 1365705"/>
                <a:gd name="connsiteX11" fmla="*/ 195679 w 676550"/>
                <a:gd name="connsiteY11" fmla="*/ 352486 h 1365705"/>
                <a:gd name="connsiteX12" fmla="*/ 195679 w 676550"/>
                <a:gd name="connsiteY12" fmla="*/ 1274493 h 1365705"/>
                <a:gd name="connsiteX13" fmla="*/ 196490 w 676550"/>
                <a:gd name="connsiteY13" fmla="*/ 1365705 h 1365705"/>
                <a:gd name="connsiteX0" fmla="*/ 105050 w 676550"/>
                <a:gd name="connsiteY0" fmla="*/ 1274265 h 1274493"/>
                <a:gd name="connsiteX1" fmla="*/ 0 w 676550"/>
                <a:gd name="connsiteY1" fmla="*/ 1274493 h 1274493"/>
                <a:gd name="connsiteX2" fmla="*/ 0 w 676550"/>
                <a:gd name="connsiteY2" fmla="*/ 352486 h 1274493"/>
                <a:gd name="connsiteX3" fmla="*/ 86694 w 676550"/>
                <a:gd name="connsiteY3" fmla="*/ 143189 h 1274493"/>
                <a:gd name="connsiteX4" fmla="*/ 295991 w 676550"/>
                <a:gd name="connsiteY4" fmla="*/ 56496 h 1274493"/>
                <a:gd name="connsiteX5" fmla="*/ 427877 w 676550"/>
                <a:gd name="connsiteY5" fmla="*/ 56495 h 1274493"/>
                <a:gd name="connsiteX6" fmla="*/ 427877 w 676550"/>
                <a:gd name="connsiteY6" fmla="*/ 0 h 1274493"/>
                <a:gd name="connsiteX7" fmla="*/ 676550 w 676550"/>
                <a:gd name="connsiteY7" fmla="*/ 154335 h 1274493"/>
                <a:gd name="connsiteX8" fmla="*/ 427877 w 676550"/>
                <a:gd name="connsiteY8" fmla="*/ 308669 h 1274493"/>
                <a:gd name="connsiteX9" fmla="*/ 427877 w 676550"/>
                <a:gd name="connsiteY9" fmla="*/ 252174 h 1274493"/>
                <a:gd name="connsiteX10" fmla="*/ 295991 w 676550"/>
                <a:gd name="connsiteY10" fmla="*/ 252174 h 1274493"/>
                <a:gd name="connsiteX11" fmla="*/ 195679 w 676550"/>
                <a:gd name="connsiteY11" fmla="*/ 352486 h 1274493"/>
                <a:gd name="connsiteX12" fmla="*/ 195679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1274493">
                  <a:moveTo>
                    <a:pt x="0" y="127449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127449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6" name="Group 57"/>
          <p:cNvGrpSpPr/>
          <p:nvPr/>
        </p:nvGrpSpPr>
        <p:grpSpPr>
          <a:xfrm>
            <a:off x="5721636" y="4622167"/>
            <a:ext cx="676550" cy="1535046"/>
            <a:chOff x="3952600" y="4871277"/>
            <a:chExt cx="676550" cy="1535046"/>
          </a:xfrm>
        </p:grpSpPr>
        <p:sp>
          <p:nvSpPr>
            <p:cNvPr id="52" name="Bent Arrow 51"/>
            <p:cNvSpPr/>
            <p:nvPr/>
          </p:nvSpPr>
          <p:spPr bwMode="auto">
            <a:xfrm flipH="1">
              <a:off x="3952600" y="4871277"/>
              <a:ext cx="676550" cy="996123"/>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57" name="Freeform 56"/>
            <p:cNvSpPr/>
            <p:nvPr/>
          </p:nvSpPr>
          <p:spPr bwMode="auto">
            <a:xfrm flipH="1" flipV="1">
              <a:off x="3952600" y="5410200"/>
              <a:ext cx="676550" cy="996123"/>
            </a:xfrm>
            <a:custGeom>
              <a:avLst/>
              <a:gdLst>
                <a:gd name="connsiteX0" fmla="*/ 0 w 676550"/>
                <a:gd name="connsiteY0" fmla="*/ 996123 h 996123"/>
                <a:gd name="connsiteX1" fmla="*/ 0 w 676550"/>
                <a:gd name="connsiteY1" fmla="*/ 352486 h 996123"/>
                <a:gd name="connsiteX2" fmla="*/ 86694 w 676550"/>
                <a:gd name="connsiteY2" fmla="*/ 143189 h 996123"/>
                <a:gd name="connsiteX3" fmla="*/ 295991 w 676550"/>
                <a:gd name="connsiteY3" fmla="*/ 56496 h 996123"/>
                <a:gd name="connsiteX4" fmla="*/ 427877 w 676550"/>
                <a:gd name="connsiteY4" fmla="*/ 56495 h 996123"/>
                <a:gd name="connsiteX5" fmla="*/ 427877 w 676550"/>
                <a:gd name="connsiteY5" fmla="*/ 0 h 996123"/>
                <a:gd name="connsiteX6" fmla="*/ 676550 w 676550"/>
                <a:gd name="connsiteY6" fmla="*/ 154335 h 996123"/>
                <a:gd name="connsiteX7" fmla="*/ 427877 w 676550"/>
                <a:gd name="connsiteY7" fmla="*/ 308669 h 996123"/>
                <a:gd name="connsiteX8" fmla="*/ 427877 w 676550"/>
                <a:gd name="connsiteY8" fmla="*/ 252174 h 996123"/>
                <a:gd name="connsiteX9" fmla="*/ 295991 w 676550"/>
                <a:gd name="connsiteY9" fmla="*/ 252174 h 996123"/>
                <a:gd name="connsiteX10" fmla="*/ 195679 w 676550"/>
                <a:gd name="connsiteY10" fmla="*/ 352486 h 996123"/>
                <a:gd name="connsiteX11" fmla="*/ 195679 w 676550"/>
                <a:gd name="connsiteY11" fmla="*/ 996123 h 996123"/>
                <a:gd name="connsiteX12" fmla="*/ 0 w 676550"/>
                <a:gd name="connsiteY12" fmla="*/ 996123 h 996123"/>
                <a:gd name="connsiteX0" fmla="*/ 0 w 676550"/>
                <a:gd name="connsiteY0" fmla="*/ 996123 h 997929"/>
                <a:gd name="connsiteX1" fmla="*/ 0 w 676550"/>
                <a:gd name="connsiteY1" fmla="*/ 352486 h 997929"/>
                <a:gd name="connsiteX2" fmla="*/ 86694 w 676550"/>
                <a:gd name="connsiteY2" fmla="*/ 143189 h 997929"/>
                <a:gd name="connsiteX3" fmla="*/ 295991 w 676550"/>
                <a:gd name="connsiteY3" fmla="*/ 56496 h 997929"/>
                <a:gd name="connsiteX4" fmla="*/ 427877 w 676550"/>
                <a:gd name="connsiteY4" fmla="*/ 56495 h 997929"/>
                <a:gd name="connsiteX5" fmla="*/ 427877 w 676550"/>
                <a:gd name="connsiteY5" fmla="*/ 0 h 997929"/>
                <a:gd name="connsiteX6" fmla="*/ 676550 w 676550"/>
                <a:gd name="connsiteY6" fmla="*/ 154335 h 997929"/>
                <a:gd name="connsiteX7" fmla="*/ 427877 w 676550"/>
                <a:gd name="connsiteY7" fmla="*/ 308669 h 997929"/>
                <a:gd name="connsiteX8" fmla="*/ 427877 w 676550"/>
                <a:gd name="connsiteY8" fmla="*/ 252174 h 997929"/>
                <a:gd name="connsiteX9" fmla="*/ 295991 w 676550"/>
                <a:gd name="connsiteY9" fmla="*/ 252174 h 997929"/>
                <a:gd name="connsiteX10" fmla="*/ 195679 w 676550"/>
                <a:gd name="connsiteY10" fmla="*/ 352486 h 997929"/>
                <a:gd name="connsiteX11" fmla="*/ 195679 w 676550"/>
                <a:gd name="connsiteY11" fmla="*/ 996123 h 997929"/>
                <a:gd name="connsiteX12" fmla="*/ 100486 w 676550"/>
                <a:gd name="connsiteY12" fmla="*/ 997929 h 997929"/>
                <a:gd name="connsiteX13" fmla="*/ 0 w 676550"/>
                <a:gd name="connsiteY13" fmla="*/ 996123 h 997929"/>
                <a:gd name="connsiteX0" fmla="*/ 100486 w 676550"/>
                <a:gd name="connsiteY0" fmla="*/ 997929 h 1089369"/>
                <a:gd name="connsiteX1" fmla="*/ 0 w 676550"/>
                <a:gd name="connsiteY1" fmla="*/ 996123 h 1089369"/>
                <a:gd name="connsiteX2" fmla="*/ 0 w 676550"/>
                <a:gd name="connsiteY2" fmla="*/ 352486 h 1089369"/>
                <a:gd name="connsiteX3" fmla="*/ 86694 w 676550"/>
                <a:gd name="connsiteY3" fmla="*/ 143189 h 1089369"/>
                <a:gd name="connsiteX4" fmla="*/ 295991 w 676550"/>
                <a:gd name="connsiteY4" fmla="*/ 56496 h 1089369"/>
                <a:gd name="connsiteX5" fmla="*/ 427877 w 676550"/>
                <a:gd name="connsiteY5" fmla="*/ 56495 h 1089369"/>
                <a:gd name="connsiteX6" fmla="*/ 427877 w 676550"/>
                <a:gd name="connsiteY6" fmla="*/ 0 h 1089369"/>
                <a:gd name="connsiteX7" fmla="*/ 676550 w 676550"/>
                <a:gd name="connsiteY7" fmla="*/ 154335 h 1089369"/>
                <a:gd name="connsiteX8" fmla="*/ 427877 w 676550"/>
                <a:gd name="connsiteY8" fmla="*/ 308669 h 1089369"/>
                <a:gd name="connsiteX9" fmla="*/ 427877 w 676550"/>
                <a:gd name="connsiteY9" fmla="*/ 252174 h 1089369"/>
                <a:gd name="connsiteX10" fmla="*/ 295991 w 676550"/>
                <a:gd name="connsiteY10" fmla="*/ 252174 h 1089369"/>
                <a:gd name="connsiteX11" fmla="*/ 195679 w 676550"/>
                <a:gd name="connsiteY11" fmla="*/ 352486 h 1089369"/>
                <a:gd name="connsiteX12" fmla="*/ 195679 w 676550"/>
                <a:gd name="connsiteY12" fmla="*/ 996123 h 1089369"/>
                <a:gd name="connsiteX13" fmla="*/ 191926 w 676550"/>
                <a:gd name="connsiteY13" fmla="*/ 1089369 h 1089369"/>
                <a:gd name="connsiteX0" fmla="*/ 100486 w 676550"/>
                <a:gd name="connsiteY0" fmla="*/ 997929 h 997929"/>
                <a:gd name="connsiteX1" fmla="*/ 0 w 676550"/>
                <a:gd name="connsiteY1" fmla="*/ 996123 h 997929"/>
                <a:gd name="connsiteX2" fmla="*/ 0 w 676550"/>
                <a:gd name="connsiteY2" fmla="*/ 352486 h 997929"/>
                <a:gd name="connsiteX3" fmla="*/ 86694 w 676550"/>
                <a:gd name="connsiteY3" fmla="*/ 143189 h 997929"/>
                <a:gd name="connsiteX4" fmla="*/ 295991 w 676550"/>
                <a:gd name="connsiteY4" fmla="*/ 56496 h 997929"/>
                <a:gd name="connsiteX5" fmla="*/ 427877 w 676550"/>
                <a:gd name="connsiteY5" fmla="*/ 56495 h 997929"/>
                <a:gd name="connsiteX6" fmla="*/ 427877 w 676550"/>
                <a:gd name="connsiteY6" fmla="*/ 0 h 997929"/>
                <a:gd name="connsiteX7" fmla="*/ 676550 w 676550"/>
                <a:gd name="connsiteY7" fmla="*/ 154335 h 997929"/>
                <a:gd name="connsiteX8" fmla="*/ 427877 w 676550"/>
                <a:gd name="connsiteY8" fmla="*/ 308669 h 997929"/>
                <a:gd name="connsiteX9" fmla="*/ 427877 w 676550"/>
                <a:gd name="connsiteY9" fmla="*/ 252174 h 997929"/>
                <a:gd name="connsiteX10" fmla="*/ 295991 w 676550"/>
                <a:gd name="connsiteY10" fmla="*/ 252174 h 997929"/>
                <a:gd name="connsiteX11" fmla="*/ 195679 w 676550"/>
                <a:gd name="connsiteY11" fmla="*/ 352486 h 997929"/>
                <a:gd name="connsiteX12" fmla="*/ 195679 w 676550"/>
                <a:gd name="connsiteY12" fmla="*/ 996123 h 997929"/>
                <a:gd name="connsiteX0" fmla="*/ 0 w 676550"/>
                <a:gd name="connsiteY0" fmla="*/ 996123 h 996123"/>
                <a:gd name="connsiteX1" fmla="*/ 0 w 676550"/>
                <a:gd name="connsiteY1" fmla="*/ 352486 h 996123"/>
                <a:gd name="connsiteX2" fmla="*/ 86694 w 676550"/>
                <a:gd name="connsiteY2" fmla="*/ 143189 h 996123"/>
                <a:gd name="connsiteX3" fmla="*/ 295991 w 676550"/>
                <a:gd name="connsiteY3" fmla="*/ 56496 h 996123"/>
                <a:gd name="connsiteX4" fmla="*/ 427877 w 676550"/>
                <a:gd name="connsiteY4" fmla="*/ 56495 h 996123"/>
                <a:gd name="connsiteX5" fmla="*/ 427877 w 676550"/>
                <a:gd name="connsiteY5" fmla="*/ 0 h 996123"/>
                <a:gd name="connsiteX6" fmla="*/ 676550 w 676550"/>
                <a:gd name="connsiteY6" fmla="*/ 154335 h 996123"/>
                <a:gd name="connsiteX7" fmla="*/ 427877 w 676550"/>
                <a:gd name="connsiteY7" fmla="*/ 308669 h 996123"/>
                <a:gd name="connsiteX8" fmla="*/ 427877 w 676550"/>
                <a:gd name="connsiteY8" fmla="*/ 252174 h 996123"/>
                <a:gd name="connsiteX9" fmla="*/ 295991 w 676550"/>
                <a:gd name="connsiteY9" fmla="*/ 252174 h 996123"/>
                <a:gd name="connsiteX10" fmla="*/ 195679 w 676550"/>
                <a:gd name="connsiteY10" fmla="*/ 352486 h 996123"/>
                <a:gd name="connsiteX11" fmla="*/ 195679 w 676550"/>
                <a:gd name="connsiteY11" fmla="*/ 996123 h 99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996123">
                  <a:moveTo>
                    <a:pt x="0" y="99612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99612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
        <p:nvSpPr>
          <p:cNvPr id="38" name="AutoShape 32"/>
          <p:cNvSpPr>
            <a:spLocks noChangeArrowheads="1"/>
          </p:cNvSpPr>
          <p:nvPr/>
        </p:nvSpPr>
        <p:spPr bwMode="auto">
          <a:xfrm>
            <a:off x="4602945" y="4598907"/>
            <a:ext cx="896112"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Structured Text</a:t>
            </a:r>
          </a:p>
        </p:txBody>
      </p:sp>
      <p:sp>
        <p:nvSpPr>
          <p:cNvPr id="40" name="AutoShape 33"/>
          <p:cNvSpPr>
            <a:spLocks noChangeArrowheads="1"/>
          </p:cNvSpPr>
          <p:nvPr/>
        </p:nvSpPr>
        <p:spPr bwMode="auto">
          <a:xfrm>
            <a:off x="4598103" y="5003678"/>
            <a:ext cx="914400" cy="365760"/>
          </a:xfrm>
          <a:prstGeom prst="roundRect">
            <a:avLst>
              <a:gd name="adj" fmla="val 10162"/>
            </a:avLst>
          </a:prstGeom>
          <a:solidFill>
            <a:schemeClr val="bg1"/>
          </a:solidFill>
          <a:ln w="12700" algn="ctr">
            <a:solidFill>
              <a:schemeClr val="bg1">
                <a:lumMod val="75000"/>
              </a:schemeClr>
            </a:solidFill>
            <a:round/>
            <a:headEnd/>
            <a:tailEnd/>
          </a:ln>
        </p:spPr>
        <p:txBody>
          <a:bodyPr lIns="9144" tIns="0" rIns="9144" bIns="9144" anchor="ctr"/>
          <a:lstStyle/>
          <a:p>
            <a:pPr algn="ctr"/>
            <a:r>
              <a:rPr lang="en-US" sz="1000" dirty="0" smtClean="0">
                <a:latin typeface="Arial" pitchFamily="34" charset="0"/>
                <a:cs typeface="Arial" pitchFamily="34" charset="0"/>
              </a:rPr>
              <a:t>PLC</a:t>
            </a:r>
          </a:p>
        </p:txBody>
      </p:sp>
    </p:spTree>
    <p:extLst>
      <p:ext uri="{BB962C8B-B14F-4D97-AF65-F5344CB8AC3E}">
        <p14:creationId xmlns:p14="http://schemas.microsoft.com/office/powerpoint/2010/main" val="1367718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subTitle" idx="1"/>
          </p:nvPr>
        </p:nvSpPr>
        <p:spPr>
          <a:xfrm>
            <a:off x="533400" y="4618038"/>
            <a:ext cx="8534400" cy="1752600"/>
          </a:xfrm>
          <a:noFill/>
        </p:spPr>
        <p:txBody>
          <a:bodyPr>
            <a:normAutofit/>
          </a:bodyPr>
          <a:lstStyle/>
          <a:p>
            <a:r>
              <a:rPr lang="en-US" sz="2400" dirty="0" smtClean="0">
                <a:solidFill>
                  <a:schemeClr val="bg1"/>
                </a:solidFill>
              </a:rPr>
              <a:t>Lockheed Martin Aeronautics ~ Palmdale, CA</a:t>
            </a:r>
          </a:p>
          <a:p>
            <a:r>
              <a:rPr lang="en-US" sz="2000" dirty="0" smtClean="0">
                <a:solidFill>
                  <a:schemeClr val="bg1"/>
                </a:solidFill>
              </a:rPr>
              <a:t>June 17, 2015</a:t>
            </a:r>
          </a:p>
          <a:p>
            <a:endParaRPr lang="en-US" sz="1800" dirty="0" smtClean="0">
              <a:solidFill>
                <a:schemeClr val="bg1"/>
              </a:solidFill>
            </a:endParaRPr>
          </a:p>
        </p:txBody>
      </p:sp>
      <p:pic>
        <p:nvPicPr>
          <p:cNvPr id="4" name="Picture 3"/>
          <p:cNvPicPr>
            <a:picLocks noChangeAspect="1" noChangeArrowheads="1"/>
          </p:cNvPicPr>
          <p:nvPr/>
        </p:nvPicPr>
        <p:blipFill>
          <a:blip r:embed="rId3" cstate="print"/>
          <a:srcRect/>
          <a:stretch>
            <a:fillRect/>
          </a:stretch>
        </p:blipFill>
        <p:spPr bwMode="auto">
          <a:xfrm>
            <a:off x="5257800" y="3505200"/>
            <a:ext cx="3810000" cy="733727"/>
          </a:xfrm>
          <a:prstGeom prst="rect">
            <a:avLst/>
          </a:prstGeom>
          <a:noFill/>
          <a:ln w="1">
            <a:noFill/>
            <a:miter lim="800000"/>
            <a:headEnd/>
            <a:tailEnd/>
          </a:ln>
        </p:spPr>
      </p:pic>
      <p:sp>
        <p:nvSpPr>
          <p:cNvPr id="7" name="Rectangle 3"/>
          <p:cNvSpPr>
            <a:spLocks noGrp="1" noChangeArrowheads="1"/>
          </p:cNvSpPr>
          <p:nvPr>
            <p:ph type="ctrTitle"/>
          </p:nvPr>
        </p:nvSpPr>
        <p:spPr>
          <a:xfrm>
            <a:off x="533400" y="884238"/>
            <a:ext cx="7696200" cy="2239962"/>
          </a:xfrm>
          <a:noFill/>
        </p:spPr>
        <p:txBody>
          <a:bodyPr/>
          <a:lstStyle/>
          <a:p>
            <a:r>
              <a:rPr lang="en-US" dirty="0" smtClean="0"/>
              <a:t>Lunch &amp; Learn:</a:t>
            </a:r>
            <a:br>
              <a:rPr lang="en-US" dirty="0" smtClean="0"/>
            </a:br>
            <a:r>
              <a:rPr lang="en-US" dirty="0"/>
              <a:t/>
            </a:r>
            <a:br>
              <a:rPr lang="en-US" dirty="0"/>
            </a:br>
            <a:r>
              <a:rPr lang="en-US" sz="3600" i="1" dirty="0" smtClean="0">
                <a:solidFill>
                  <a:schemeClr val="tx1"/>
                </a:solidFill>
              </a:rPr>
              <a:t>Modeling Aircraft Systems</a:t>
            </a:r>
            <a:endParaRPr lang="en-US" sz="2800" i="1" baseline="30000" dirty="0" smtClean="0">
              <a:solidFill>
                <a:schemeClr val="tx1"/>
              </a:solidFill>
            </a:endParaRPr>
          </a:p>
        </p:txBody>
      </p:sp>
    </p:spTree>
    <p:extLst>
      <p:ext uri="{BB962C8B-B14F-4D97-AF65-F5344CB8AC3E}">
        <p14:creationId xmlns:p14="http://schemas.microsoft.com/office/powerpoint/2010/main" val="3900960439"/>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Left-Right Arrow 143"/>
          <p:cNvSpPr/>
          <p:nvPr/>
        </p:nvSpPr>
        <p:spPr>
          <a:xfrm rot="2301430">
            <a:off x="3405070" y="2144596"/>
            <a:ext cx="1412396"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sp>
        <p:nvSpPr>
          <p:cNvPr id="110" name="AutoShape 19"/>
          <p:cNvSpPr>
            <a:spLocks noChangeArrowheads="1"/>
          </p:cNvSpPr>
          <p:nvPr/>
        </p:nvSpPr>
        <p:spPr bwMode="auto">
          <a:xfrm>
            <a:off x="957580" y="6103620"/>
            <a:ext cx="3108233" cy="274320"/>
          </a:xfrm>
          <a:prstGeom prst="roundRect">
            <a:avLst>
              <a:gd name="adj" fmla="val 8662"/>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91440" rIns="91440" bIns="45720" numCol="1" rtlCol="0" anchor="ctr" anchorCtr="0" compatLnSpc="1">
            <a:prstTxWarp prst="textNoShape">
              <a:avLst/>
            </a:prstTxWarp>
          </a:bodyPr>
          <a:lstStyle/>
          <a:p>
            <a:pPr algn="ctr"/>
            <a:r>
              <a:rPr lang="en-US" sz="1600" b="1" smtClean="0">
                <a:latin typeface="Arial" pitchFamily="34" charset="0"/>
                <a:cs typeface="Arial" pitchFamily="34" charset="0"/>
              </a:rPr>
              <a:t>INTEGRATION AND TEST</a:t>
            </a:r>
          </a:p>
        </p:txBody>
      </p:sp>
      <p:sp>
        <p:nvSpPr>
          <p:cNvPr id="111" name="Left-Right Arrow 143"/>
          <p:cNvSpPr/>
          <p:nvPr/>
        </p:nvSpPr>
        <p:spPr>
          <a:xfrm rot="5400000">
            <a:off x="2066798" y="5574904"/>
            <a:ext cx="889797" cy="304800"/>
          </a:xfrm>
          <a:prstGeom prst="leftRightArrow">
            <a:avLst>
              <a:gd name="adj1" fmla="val 66732"/>
              <a:gd name="adj2" fmla="val 58331"/>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grpSp>
        <p:nvGrpSpPr>
          <p:cNvPr id="112" name="Gruppieren 111"/>
          <p:cNvGrpSpPr/>
          <p:nvPr/>
        </p:nvGrpSpPr>
        <p:grpSpPr>
          <a:xfrm>
            <a:off x="957581" y="4570718"/>
            <a:ext cx="3108232" cy="1373532"/>
            <a:chOff x="957581" y="4570718"/>
            <a:chExt cx="3108232" cy="1373532"/>
          </a:xfrm>
        </p:grpSpPr>
        <p:sp>
          <p:nvSpPr>
            <p:cNvPr id="113" name="Rounded Rectangle 66"/>
            <p:cNvSpPr/>
            <p:nvPr/>
          </p:nvSpPr>
          <p:spPr bwMode="auto">
            <a:xfrm>
              <a:off x="957581" y="4572650"/>
              <a:ext cx="3108232" cy="1371600"/>
            </a:xfrm>
            <a:prstGeom prst="roundRect">
              <a:avLst>
                <a:gd name="adj" fmla="val 831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smtClean="0">
                <a:latin typeface="Arial" pitchFamily="34" charset="0"/>
                <a:cs typeface="Arial" pitchFamily="34" charset="0"/>
              </a:endParaRPr>
            </a:p>
          </p:txBody>
        </p:sp>
        <p:sp>
          <p:nvSpPr>
            <p:cNvPr id="114" name="Rounded Rectangle 80"/>
            <p:cNvSpPr/>
            <p:nvPr/>
          </p:nvSpPr>
          <p:spPr bwMode="auto">
            <a:xfrm>
              <a:off x="1014926" y="4833888"/>
              <a:ext cx="2978152" cy="1038017"/>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smtClean="0">
                <a:latin typeface="Arial" pitchFamily="34" charset="0"/>
                <a:cs typeface="Arial" pitchFamily="34" charset="0"/>
              </a:endParaRPr>
            </a:p>
          </p:txBody>
        </p:sp>
        <p:sp>
          <p:nvSpPr>
            <p:cNvPr id="115" name="TextBox 47"/>
            <p:cNvSpPr txBox="1"/>
            <p:nvPr/>
          </p:nvSpPr>
          <p:spPr>
            <a:xfrm>
              <a:off x="957581" y="4570718"/>
              <a:ext cx="3108232" cy="338554"/>
            </a:xfrm>
            <a:prstGeom prst="rect">
              <a:avLst/>
            </a:prstGeom>
            <a:noFill/>
          </p:spPr>
          <p:txBody>
            <a:bodyPr wrap="square" rtlCol="0" anchor="ctr">
              <a:spAutoFit/>
            </a:bodyPr>
            <a:lstStyle/>
            <a:p>
              <a:pPr algn="ctr"/>
              <a:r>
                <a:rPr lang="en-US" sz="1600" b="1" dirty="0" smtClean="0">
                  <a:latin typeface="Arial" pitchFamily="34" charset="0"/>
                  <a:cs typeface="Arial" pitchFamily="34" charset="0"/>
                </a:rPr>
                <a:t>IMPLEMENTATION</a:t>
              </a:r>
            </a:p>
          </p:txBody>
        </p:sp>
      </p:grpSp>
      <p:grpSp>
        <p:nvGrpSpPr>
          <p:cNvPr id="16" name="Gruppieren 15"/>
          <p:cNvGrpSpPr/>
          <p:nvPr/>
        </p:nvGrpSpPr>
        <p:grpSpPr>
          <a:xfrm>
            <a:off x="1067195" y="4893362"/>
            <a:ext cx="925200" cy="896400"/>
            <a:chOff x="978258" y="4826670"/>
            <a:chExt cx="925200" cy="896400"/>
          </a:xfrm>
        </p:grpSpPr>
        <p:sp>
          <p:nvSpPr>
            <p:cNvPr id="109" name="Rectangle 66"/>
            <p:cNvSpPr/>
            <p:nvPr/>
          </p:nvSpPr>
          <p:spPr bwMode="auto">
            <a:xfrm>
              <a:off x="978258" y="4826670"/>
              <a:ext cx="925200" cy="896400"/>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Embedded</a:t>
              </a:r>
              <a:br>
                <a:rPr kumimoji="0" lang="en-US" sz="1200" b="1" i="0" u="none" strike="noStrike" cap="none" normalizeH="0" baseline="0" smtClean="0">
                  <a:ln>
                    <a:noFill/>
                  </a:ln>
                  <a:solidFill>
                    <a:schemeClr val="tx1"/>
                  </a:solidFill>
                  <a:effectLst/>
                  <a:latin typeface="+mj-lt"/>
                </a:rPr>
              </a:br>
              <a:r>
                <a:rPr kumimoji="0" lang="en-US" sz="1200" b="1" i="0" u="none" strike="noStrike" cap="none" normalizeH="0" baseline="0" smtClean="0">
                  <a:ln>
                    <a:noFill/>
                  </a:ln>
                  <a:solidFill>
                    <a:schemeClr val="tx1"/>
                  </a:solidFill>
                  <a:effectLst/>
                  <a:latin typeface="+mj-lt"/>
                </a:rPr>
                <a:t>Software</a:t>
              </a:r>
            </a:p>
          </p:txBody>
        </p:sp>
        <p:pic>
          <p:nvPicPr>
            <p:cNvPr id="1028" name="Picture 4" descr="29303.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1478" t="13342" r="12251" b="13027"/>
            <a:stretch/>
          </p:blipFill>
          <p:spPr bwMode="auto">
            <a:xfrm>
              <a:off x="1115161" y="4887784"/>
              <a:ext cx="654234" cy="4174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4" name="Gruppieren 133"/>
          <p:cNvGrpSpPr/>
          <p:nvPr/>
        </p:nvGrpSpPr>
        <p:grpSpPr>
          <a:xfrm>
            <a:off x="2625385" y="4907441"/>
            <a:ext cx="925200" cy="896400"/>
            <a:chOff x="2434453" y="4977182"/>
            <a:chExt cx="925200" cy="896400"/>
          </a:xfrm>
        </p:grpSpPr>
        <p:sp>
          <p:nvSpPr>
            <p:cNvPr id="137" name="Rectangle 66"/>
            <p:cNvSpPr/>
            <p:nvPr/>
          </p:nvSpPr>
          <p:spPr bwMode="auto">
            <a:xfrm>
              <a:off x="2434453" y="4977182"/>
              <a:ext cx="925200" cy="896400"/>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HIL System</a:t>
              </a:r>
            </a:p>
          </p:txBody>
        </p:sp>
        <p:pic>
          <p:nvPicPr>
            <p:cNvPr id="139" name="Picture 30"/>
            <p:cNvPicPr>
              <a:picLocks noChangeAspect="1" noChangeArrowheads="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Lst>
            </a:blip>
            <a:srcRect/>
            <a:stretch>
              <a:fillRect/>
            </a:stretch>
          </p:blipFill>
          <p:spPr bwMode="auto">
            <a:xfrm>
              <a:off x="2496951" y="5075905"/>
              <a:ext cx="800204" cy="493390"/>
            </a:xfrm>
            <a:prstGeom prst="rect">
              <a:avLst/>
            </a:prstGeom>
            <a:noFill/>
            <a:ln w="9525">
              <a:noFill/>
              <a:miter lim="800000"/>
              <a:headEnd/>
              <a:tailEnd/>
            </a:ln>
          </p:spPr>
        </p:pic>
      </p:grpSp>
      <p:sp>
        <p:nvSpPr>
          <p:cNvPr id="145" name="Left-Right Arrow 143"/>
          <p:cNvSpPr/>
          <p:nvPr/>
        </p:nvSpPr>
        <p:spPr>
          <a:xfrm rot="5400000">
            <a:off x="2643087" y="4041228"/>
            <a:ext cx="889797"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cxnSp>
        <p:nvCxnSpPr>
          <p:cNvPr id="122" name="Straight Arrow Connector 57"/>
          <p:cNvCxnSpPr/>
          <p:nvPr/>
        </p:nvCxnSpPr>
        <p:spPr>
          <a:xfrm flipH="1">
            <a:off x="1529795" y="3875487"/>
            <a:ext cx="0" cy="766904"/>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16" name="Left-Right Arrow 143"/>
          <p:cNvSpPr/>
          <p:nvPr/>
        </p:nvSpPr>
        <p:spPr>
          <a:xfrm rot="5400000">
            <a:off x="1084896" y="4041227"/>
            <a:ext cx="889797"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sp>
        <p:nvSpPr>
          <p:cNvPr id="76" name="AutoShape 19"/>
          <p:cNvSpPr>
            <a:spLocks noChangeArrowheads="1"/>
          </p:cNvSpPr>
          <p:nvPr/>
        </p:nvSpPr>
        <p:spPr bwMode="auto">
          <a:xfrm>
            <a:off x="957580" y="1458392"/>
            <a:ext cx="3108233" cy="752108"/>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endParaRPr lang="en-US" sz="1200" b="1">
              <a:latin typeface="Arial" pitchFamily="34" charset="0"/>
              <a:cs typeface="Arial" pitchFamily="34" charset="0"/>
            </a:endParaRPr>
          </a:p>
        </p:txBody>
      </p:sp>
      <p:sp>
        <p:nvSpPr>
          <p:cNvPr id="154" name="TextBox 69"/>
          <p:cNvSpPr txBox="1"/>
          <p:nvPr/>
        </p:nvSpPr>
        <p:spPr>
          <a:xfrm>
            <a:off x="957581" y="2662557"/>
            <a:ext cx="3108232" cy="338554"/>
          </a:xfrm>
          <a:prstGeom prst="rect">
            <a:avLst/>
          </a:prstGeom>
          <a:noFill/>
        </p:spPr>
        <p:txBody>
          <a:bodyPr wrap="square" rtlCol="0" anchor="ctr">
            <a:spAutoFit/>
          </a:bodyPr>
          <a:lstStyle/>
          <a:p>
            <a:pPr algn="ctr"/>
            <a:r>
              <a:rPr lang="en-US" sz="1600" b="1" dirty="0" smtClean="0">
                <a:latin typeface="Arial" pitchFamily="34" charset="0"/>
                <a:cs typeface="Arial" pitchFamily="34" charset="0"/>
              </a:rPr>
              <a:t>DESIGN</a:t>
            </a:r>
          </a:p>
        </p:txBody>
      </p:sp>
      <p:grpSp>
        <p:nvGrpSpPr>
          <p:cNvPr id="62" name="Gruppieren 61"/>
          <p:cNvGrpSpPr/>
          <p:nvPr/>
        </p:nvGrpSpPr>
        <p:grpSpPr>
          <a:xfrm>
            <a:off x="957580" y="2662557"/>
            <a:ext cx="3108233" cy="1360525"/>
            <a:chOff x="957580" y="2662557"/>
            <a:chExt cx="3108233" cy="1360525"/>
          </a:xfrm>
        </p:grpSpPr>
        <p:sp>
          <p:nvSpPr>
            <p:cNvPr id="64" name="Rounded Rectangle 79"/>
            <p:cNvSpPr/>
            <p:nvPr/>
          </p:nvSpPr>
          <p:spPr bwMode="auto">
            <a:xfrm>
              <a:off x="957580" y="2691082"/>
              <a:ext cx="3108233" cy="1332000"/>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smtClean="0">
                <a:latin typeface="Arial" pitchFamily="34" charset="0"/>
                <a:cs typeface="Arial" pitchFamily="34" charset="0"/>
              </a:endParaRPr>
            </a:p>
          </p:txBody>
        </p:sp>
        <p:sp>
          <p:nvSpPr>
            <p:cNvPr id="65" name="Rounded Rectangle 80"/>
            <p:cNvSpPr/>
            <p:nvPr/>
          </p:nvSpPr>
          <p:spPr bwMode="auto">
            <a:xfrm>
              <a:off x="1014926" y="2927472"/>
              <a:ext cx="2978152" cy="1038017"/>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smtClean="0">
                <a:latin typeface="Arial" pitchFamily="34" charset="0"/>
                <a:cs typeface="Arial" pitchFamily="34" charset="0"/>
              </a:endParaRPr>
            </a:p>
          </p:txBody>
        </p:sp>
        <p:sp>
          <p:nvSpPr>
            <p:cNvPr id="66" name="TextBox 69"/>
            <p:cNvSpPr txBox="1"/>
            <p:nvPr/>
          </p:nvSpPr>
          <p:spPr>
            <a:xfrm>
              <a:off x="957581" y="2662557"/>
              <a:ext cx="3108232" cy="338554"/>
            </a:xfrm>
            <a:prstGeom prst="rect">
              <a:avLst/>
            </a:prstGeom>
            <a:noFill/>
          </p:spPr>
          <p:txBody>
            <a:bodyPr wrap="square" rtlCol="0" anchor="ctr">
              <a:spAutoFit/>
            </a:bodyPr>
            <a:lstStyle/>
            <a:p>
              <a:pPr algn="ctr"/>
              <a:r>
                <a:rPr lang="en-US" sz="1600" b="1" dirty="0" smtClean="0">
                  <a:latin typeface="Arial" pitchFamily="34" charset="0"/>
                  <a:cs typeface="Arial" pitchFamily="34" charset="0"/>
                </a:rPr>
                <a:t>SYSTEM LEVEL DESIGN</a:t>
              </a:r>
            </a:p>
          </p:txBody>
        </p:sp>
      </p:grpSp>
      <p:grpSp>
        <p:nvGrpSpPr>
          <p:cNvPr id="13" name="Gruppieren 12"/>
          <p:cNvGrpSpPr/>
          <p:nvPr/>
        </p:nvGrpSpPr>
        <p:grpSpPr>
          <a:xfrm>
            <a:off x="1070678" y="2974615"/>
            <a:ext cx="2875695" cy="900872"/>
            <a:chOff x="1070678" y="2974615"/>
            <a:chExt cx="2875695" cy="900872"/>
          </a:xfrm>
        </p:grpSpPr>
        <p:grpSp>
          <p:nvGrpSpPr>
            <p:cNvPr id="61" name="Gruppieren 91"/>
            <p:cNvGrpSpPr/>
            <p:nvPr/>
          </p:nvGrpSpPr>
          <p:grpSpPr>
            <a:xfrm>
              <a:off x="1070678" y="2980259"/>
              <a:ext cx="924864" cy="895228"/>
              <a:chOff x="4166646" y="3185785"/>
              <a:chExt cx="1111737" cy="1076114"/>
            </a:xfrm>
          </p:grpSpPr>
          <p:sp>
            <p:nvSpPr>
              <p:cNvPr id="63" name="Rectangle 65"/>
              <p:cNvSpPr/>
              <p:nvPr/>
            </p:nvSpPr>
            <p:spPr bwMode="auto">
              <a:xfrm>
                <a:off x="4166646" y="3185785"/>
                <a:ext cx="1111737" cy="1076114"/>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Control</a:t>
                </a:r>
              </a:p>
            </p:txBody>
          </p:sp>
          <p:grpSp>
            <p:nvGrpSpPr>
              <p:cNvPr id="69" name="Gruppieren 75"/>
              <p:cNvGrpSpPr/>
              <p:nvPr/>
            </p:nvGrpSpPr>
            <p:grpSpPr>
              <a:xfrm>
                <a:off x="4247182" y="3496079"/>
                <a:ext cx="952863" cy="323445"/>
                <a:chOff x="-210741" y="5570873"/>
                <a:chExt cx="3549965" cy="1205020"/>
              </a:xfrm>
            </p:grpSpPr>
            <p:sp>
              <p:nvSpPr>
                <p:cNvPr id="75" name="Abgerundetes Rechteck 74"/>
                <p:cNvSpPr/>
                <p:nvPr/>
              </p:nvSpPr>
              <p:spPr>
                <a:xfrm>
                  <a:off x="1753442" y="5570873"/>
                  <a:ext cx="616968" cy="457517"/>
                </a:xfrm>
                <a:prstGeom prst="roundRect">
                  <a:avLst/>
                </a:prstGeom>
                <a:solidFill>
                  <a:srgbClr val="777777"/>
                </a:solidFill>
                <a:ln w="3810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b="1"/>
                </a:p>
              </p:txBody>
            </p:sp>
            <p:cxnSp>
              <p:nvCxnSpPr>
                <p:cNvPr id="79" name="Gerade Verbindung mit Pfeil 78"/>
                <p:cNvCxnSpPr>
                  <a:stCxn id="75" idx="1"/>
                </p:cNvCxnSpPr>
                <p:nvPr/>
              </p:nvCxnSpPr>
              <p:spPr>
                <a:xfrm rot="10800000">
                  <a:off x="1078579" y="5799410"/>
                  <a:ext cx="674862" cy="222"/>
                </a:xfrm>
                <a:prstGeom prst="straightConnector1">
                  <a:avLst/>
                </a:prstGeom>
                <a:ln w="28575">
                  <a:solidFill>
                    <a:srgbClr val="77777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Abgerundetes Rechteck 80"/>
                <p:cNvSpPr/>
                <p:nvPr/>
              </p:nvSpPr>
              <p:spPr>
                <a:xfrm>
                  <a:off x="477202" y="5570877"/>
                  <a:ext cx="616967" cy="457516"/>
                </a:xfrm>
                <a:prstGeom prst="roundRect">
                  <a:avLst/>
                </a:prstGeom>
                <a:solidFill>
                  <a:srgbClr val="333333"/>
                </a:solidFill>
                <a:ln w="381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b="1"/>
                </a:p>
              </p:txBody>
            </p:sp>
            <p:cxnSp>
              <p:nvCxnSpPr>
                <p:cNvPr id="83" name="Gerade Verbindung mit Pfeil 82"/>
                <p:cNvCxnSpPr/>
                <p:nvPr/>
              </p:nvCxnSpPr>
              <p:spPr>
                <a:xfrm rot="10800000">
                  <a:off x="-210741" y="5799329"/>
                  <a:ext cx="652449" cy="309"/>
                </a:xfrm>
                <a:prstGeom prst="straightConnector1">
                  <a:avLst/>
                </a:prstGeom>
                <a:ln w="28575">
                  <a:solidFill>
                    <a:srgbClr val="33333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Freihandform 83"/>
                <p:cNvSpPr/>
                <p:nvPr/>
              </p:nvSpPr>
              <p:spPr>
                <a:xfrm>
                  <a:off x="1409700" y="5792864"/>
                  <a:ext cx="1133476" cy="738347"/>
                </a:xfrm>
                <a:custGeom>
                  <a:avLst/>
                  <a:gdLst>
                    <a:gd name="connsiteX0" fmla="*/ 1123950 w 1133475"/>
                    <a:gd name="connsiteY0" fmla="*/ 0 h 485775"/>
                    <a:gd name="connsiteX1" fmla="*/ 1133475 w 1133475"/>
                    <a:gd name="connsiteY1" fmla="*/ 485775 h 485775"/>
                    <a:gd name="connsiteX2" fmla="*/ 0 w 1133475"/>
                    <a:gd name="connsiteY2" fmla="*/ 485775 h 485775"/>
                    <a:gd name="connsiteX3" fmla="*/ 0 w 1133475"/>
                    <a:gd name="connsiteY3" fmla="*/ 114300 h 485775"/>
                  </a:gdLst>
                  <a:ahLst/>
                  <a:cxnLst>
                    <a:cxn ang="0">
                      <a:pos x="connsiteX0" y="connsiteY0"/>
                    </a:cxn>
                    <a:cxn ang="0">
                      <a:pos x="connsiteX1" y="connsiteY1"/>
                    </a:cxn>
                    <a:cxn ang="0">
                      <a:pos x="connsiteX2" y="connsiteY2"/>
                    </a:cxn>
                    <a:cxn ang="0">
                      <a:pos x="connsiteX3" y="connsiteY3"/>
                    </a:cxn>
                  </a:cxnLst>
                  <a:rect l="l" t="t" r="r" b="b"/>
                  <a:pathLst>
                    <a:path w="1133475" h="485775">
                      <a:moveTo>
                        <a:pt x="1123950" y="0"/>
                      </a:moveTo>
                      <a:lnTo>
                        <a:pt x="1133475" y="485775"/>
                      </a:lnTo>
                      <a:lnTo>
                        <a:pt x="0" y="485775"/>
                      </a:lnTo>
                      <a:lnTo>
                        <a:pt x="0" y="114300"/>
                      </a:lnTo>
                    </a:path>
                  </a:pathLst>
                </a:custGeom>
                <a:ln w="28575">
                  <a:solidFill>
                    <a:srgbClr val="77777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b="1"/>
                </a:p>
              </p:txBody>
            </p:sp>
            <p:sp>
              <p:nvSpPr>
                <p:cNvPr id="85" name="Freihandform 84"/>
                <p:cNvSpPr/>
                <p:nvPr/>
              </p:nvSpPr>
              <p:spPr>
                <a:xfrm>
                  <a:off x="58991" y="5802392"/>
                  <a:ext cx="2655637" cy="973501"/>
                </a:xfrm>
                <a:custGeom>
                  <a:avLst/>
                  <a:gdLst>
                    <a:gd name="connsiteX0" fmla="*/ 2419350 w 2419350"/>
                    <a:gd name="connsiteY0" fmla="*/ 0 h 638175"/>
                    <a:gd name="connsiteX1" fmla="*/ 2419350 w 2419350"/>
                    <a:gd name="connsiteY1" fmla="*/ 638175 h 638175"/>
                    <a:gd name="connsiteX2" fmla="*/ 0 w 2419350"/>
                    <a:gd name="connsiteY2" fmla="*/ 638175 h 638175"/>
                    <a:gd name="connsiteX3" fmla="*/ 0 w 2419350"/>
                    <a:gd name="connsiteY3" fmla="*/ 142875 h 638175"/>
                  </a:gdLst>
                  <a:ahLst/>
                  <a:cxnLst>
                    <a:cxn ang="0">
                      <a:pos x="connsiteX0" y="connsiteY0"/>
                    </a:cxn>
                    <a:cxn ang="0">
                      <a:pos x="connsiteX1" y="connsiteY1"/>
                    </a:cxn>
                    <a:cxn ang="0">
                      <a:pos x="connsiteX2" y="connsiteY2"/>
                    </a:cxn>
                    <a:cxn ang="0">
                      <a:pos x="connsiteX3" y="connsiteY3"/>
                    </a:cxn>
                  </a:cxnLst>
                  <a:rect l="l" t="t" r="r" b="b"/>
                  <a:pathLst>
                    <a:path w="2419350" h="638175">
                      <a:moveTo>
                        <a:pt x="2419350" y="0"/>
                      </a:moveTo>
                      <a:lnTo>
                        <a:pt x="2419350" y="638175"/>
                      </a:lnTo>
                      <a:lnTo>
                        <a:pt x="0" y="638175"/>
                      </a:lnTo>
                      <a:lnTo>
                        <a:pt x="0" y="142875"/>
                      </a:lnTo>
                    </a:path>
                  </a:pathLst>
                </a:custGeom>
                <a:ln w="28575">
                  <a:solidFill>
                    <a:srgbClr val="33333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b="1"/>
                </a:p>
              </p:txBody>
            </p:sp>
            <p:cxnSp>
              <p:nvCxnSpPr>
                <p:cNvPr id="98" name="Gerade Verbindung mit Pfeil 97"/>
                <p:cNvCxnSpPr>
                  <a:endCxn id="75" idx="3"/>
                </p:cNvCxnSpPr>
                <p:nvPr/>
              </p:nvCxnSpPr>
              <p:spPr>
                <a:xfrm rot="10800000" flipV="1">
                  <a:off x="2370414" y="5794832"/>
                  <a:ext cx="968810" cy="4795"/>
                </a:xfrm>
                <a:prstGeom prst="straightConnector1">
                  <a:avLst/>
                </a:prstGeom>
                <a:ln w="28575">
                  <a:solidFill>
                    <a:srgbClr val="77777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02" name="Gruppieren 90"/>
            <p:cNvGrpSpPr/>
            <p:nvPr/>
          </p:nvGrpSpPr>
          <p:grpSpPr>
            <a:xfrm>
              <a:off x="3021511" y="2974615"/>
              <a:ext cx="924862" cy="900000"/>
              <a:chOff x="1976507" y="3185784"/>
              <a:chExt cx="1111736" cy="1081851"/>
            </a:xfrm>
          </p:grpSpPr>
          <p:sp>
            <p:nvSpPr>
              <p:cNvPr id="103" name="Rectangle 41"/>
              <p:cNvSpPr/>
              <p:nvPr/>
            </p:nvSpPr>
            <p:spPr bwMode="auto">
              <a:xfrm>
                <a:off x="1976507" y="3185784"/>
                <a:ext cx="1111736" cy="1081851"/>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Electrical</a:t>
                </a:r>
              </a:p>
            </p:txBody>
          </p:sp>
          <p:grpSp>
            <p:nvGrpSpPr>
              <p:cNvPr id="104" name="Gruppieren 62"/>
              <p:cNvGrpSpPr/>
              <p:nvPr/>
            </p:nvGrpSpPr>
            <p:grpSpPr>
              <a:xfrm>
                <a:off x="2057400" y="3439144"/>
                <a:ext cx="946891" cy="457133"/>
                <a:chOff x="1441643" y="6160477"/>
                <a:chExt cx="1189857" cy="574430"/>
              </a:xfrm>
            </p:grpSpPr>
            <p:sp>
              <p:nvSpPr>
                <p:cNvPr id="105" name="Rechteck 104"/>
                <p:cNvSpPr/>
                <p:nvPr/>
              </p:nvSpPr>
              <p:spPr bwMode="auto">
                <a:xfrm rot="10800000">
                  <a:off x="1441643" y="6425343"/>
                  <a:ext cx="574430" cy="68144"/>
                </a:xfrm>
                <a:prstGeom prst="rect">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sp>
              <p:nvSpPr>
                <p:cNvPr id="106" name="Rechteck 105"/>
                <p:cNvSpPr/>
                <p:nvPr/>
              </p:nvSpPr>
              <p:spPr bwMode="auto">
                <a:xfrm rot="16200000">
                  <a:off x="1399949" y="6413620"/>
                  <a:ext cx="574430" cy="68144"/>
                </a:xfrm>
                <a:prstGeom prst="rect">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sp>
              <p:nvSpPr>
                <p:cNvPr id="107" name="Pfeil nach links 106"/>
                <p:cNvSpPr/>
                <p:nvPr/>
              </p:nvSpPr>
              <p:spPr bwMode="auto">
                <a:xfrm>
                  <a:off x="1653092" y="6219930"/>
                  <a:ext cx="978408" cy="484632"/>
                </a:xfrm>
                <a:prstGeom prst="leftArrow">
                  <a:avLst>
                    <a:gd name="adj1" fmla="val 16135"/>
                    <a:gd name="adj2" fmla="val 95960"/>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grpSp>
        </p:grpSp>
        <p:grpSp>
          <p:nvGrpSpPr>
            <p:cNvPr id="1037" name="Gruppieren 1036"/>
            <p:cNvGrpSpPr/>
            <p:nvPr/>
          </p:nvGrpSpPr>
          <p:grpSpPr>
            <a:xfrm>
              <a:off x="2047319" y="2975849"/>
              <a:ext cx="924864" cy="899638"/>
              <a:chOff x="2496084" y="2975849"/>
              <a:chExt cx="924864" cy="899638"/>
            </a:xfrm>
          </p:grpSpPr>
          <p:sp>
            <p:nvSpPr>
              <p:cNvPr id="100" name="Rectangle 64"/>
              <p:cNvSpPr/>
              <p:nvPr/>
            </p:nvSpPr>
            <p:spPr bwMode="auto">
              <a:xfrm>
                <a:off x="2496084" y="2975849"/>
                <a:ext cx="924864" cy="899638"/>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Mechanical</a:t>
                </a:r>
              </a:p>
            </p:txBody>
          </p:sp>
          <p:pic>
            <p:nvPicPr>
              <p:cNvPr id="1026" name="Picture 2" descr="57158.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400000">
                <a:off x="2742285" y="2994084"/>
                <a:ext cx="467739" cy="69294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8" name="TextBox 67"/>
          <p:cNvSpPr txBox="1"/>
          <p:nvPr/>
        </p:nvSpPr>
        <p:spPr>
          <a:xfrm>
            <a:off x="957580" y="1427615"/>
            <a:ext cx="3108233" cy="338554"/>
          </a:xfrm>
          <a:prstGeom prst="rect">
            <a:avLst/>
          </a:prstGeom>
          <a:noFill/>
          <a:ln>
            <a:noFill/>
          </a:ln>
        </p:spPr>
        <p:txBody>
          <a:bodyPr wrap="square" rtlCol="0" anchor="ctr">
            <a:spAutoFit/>
          </a:bodyPr>
          <a:lstStyle/>
          <a:p>
            <a:pPr algn="ctr"/>
            <a:r>
              <a:rPr lang="en-US" sz="1600" b="1" dirty="0" smtClean="0">
                <a:latin typeface="Arial" pitchFamily="34" charset="0"/>
                <a:cs typeface="Arial" pitchFamily="34" charset="0"/>
              </a:rPr>
              <a:t>REQUIREMENTS</a:t>
            </a:r>
          </a:p>
        </p:txBody>
      </p:sp>
      <p:grpSp>
        <p:nvGrpSpPr>
          <p:cNvPr id="9" name="Gruppieren 8"/>
          <p:cNvGrpSpPr/>
          <p:nvPr/>
        </p:nvGrpSpPr>
        <p:grpSpPr>
          <a:xfrm>
            <a:off x="1318290" y="1712152"/>
            <a:ext cx="2348287" cy="452935"/>
            <a:chOff x="1318290" y="1712152"/>
            <a:chExt cx="2348287" cy="452935"/>
          </a:xfrm>
        </p:grpSpPr>
        <p:pic>
          <p:nvPicPr>
            <p:cNvPr id="77" name="Picture 76" descr="doc1.png"/>
            <p:cNvPicPr>
              <a:picLocks noChangeAspect="1"/>
            </p:cNvPicPr>
            <p:nvPr/>
          </p:nvPicPr>
          <p:blipFill>
            <a:blip r:embed="rId8" cstate="print"/>
            <a:stretch>
              <a:fillRect/>
            </a:stretch>
          </p:blipFill>
          <p:spPr>
            <a:xfrm>
              <a:off x="1318290" y="1712152"/>
              <a:ext cx="365270" cy="452935"/>
            </a:xfrm>
            <a:prstGeom prst="rect">
              <a:avLst/>
            </a:prstGeom>
            <a:effectLst>
              <a:outerShdw blurRad="50800" dist="38100" dir="2700000" algn="tl" rotWithShape="0">
                <a:prstClr val="black">
                  <a:alpha val="40000"/>
                </a:prstClr>
              </a:outerShdw>
            </a:effectLst>
          </p:spPr>
        </p:pic>
        <p:pic>
          <p:nvPicPr>
            <p:cNvPr id="80" name="Picture 79" descr="doc1.png"/>
            <p:cNvPicPr>
              <a:picLocks noChangeAspect="1"/>
            </p:cNvPicPr>
            <p:nvPr/>
          </p:nvPicPr>
          <p:blipFill>
            <a:blip r:embed="rId8" cstate="print"/>
            <a:stretch>
              <a:fillRect/>
            </a:stretch>
          </p:blipFill>
          <p:spPr>
            <a:xfrm>
              <a:off x="3301307" y="1712152"/>
              <a:ext cx="365270" cy="452935"/>
            </a:xfrm>
            <a:prstGeom prst="rect">
              <a:avLst/>
            </a:prstGeom>
            <a:effectLst>
              <a:outerShdw blurRad="50800" dist="38100" dir="2700000" algn="tl" rotWithShape="0">
                <a:prstClr val="black">
                  <a:alpha val="40000"/>
                </a:prstClr>
              </a:outerShdw>
            </a:effectLst>
          </p:spPr>
        </p:pic>
        <p:pic>
          <p:nvPicPr>
            <p:cNvPr id="78" name="Picture 77" descr="doc1.png"/>
            <p:cNvPicPr>
              <a:picLocks noChangeAspect="1"/>
            </p:cNvPicPr>
            <p:nvPr/>
          </p:nvPicPr>
          <p:blipFill>
            <a:blip r:embed="rId8" cstate="print"/>
            <a:stretch>
              <a:fillRect/>
            </a:stretch>
          </p:blipFill>
          <p:spPr>
            <a:xfrm>
              <a:off x="2344754" y="1712152"/>
              <a:ext cx="365270" cy="452935"/>
            </a:xfrm>
            <a:prstGeom prst="rect">
              <a:avLst/>
            </a:prstGeom>
            <a:effectLst>
              <a:outerShdw blurRad="50800" dist="38100" dir="2700000" algn="tl" rotWithShape="0">
                <a:prstClr val="black">
                  <a:alpha val="40000"/>
                </a:prstClr>
              </a:outerShdw>
            </a:effectLst>
          </p:spPr>
        </p:pic>
      </p:grpSp>
      <p:sp>
        <p:nvSpPr>
          <p:cNvPr id="20" name="Titel 19"/>
          <p:cNvSpPr>
            <a:spLocks noGrp="1"/>
          </p:cNvSpPr>
          <p:nvPr>
            <p:ph type="title"/>
          </p:nvPr>
        </p:nvSpPr>
        <p:spPr/>
        <p:txBody>
          <a:bodyPr/>
          <a:lstStyle/>
          <a:p>
            <a:r>
              <a:rPr lang="en-US" dirty="0" smtClean="0"/>
              <a:t>Model-Based Design</a:t>
            </a:r>
            <a:br>
              <a:rPr lang="en-US" dirty="0" smtClean="0"/>
            </a:br>
            <a:r>
              <a:rPr lang="en-US" sz="2400" dirty="0" smtClean="0">
                <a:solidFill>
                  <a:schemeClr val="accent4"/>
                </a:solidFill>
              </a:rPr>
              <a:t>System and Component Level Design</a:t>
            </a:r>
            <a:endParaRPr lang="en-US" sz="2400" dirty="0">
              <a:solidFill>
                <a:schemeClr val="accent4"/>
              </a:solidFill>
            </a:endParaRPr>
          </a:p>
        </p:txBody>
      </p:sp>
      <p:grpSp>
        <p:nvGrpSpPr>
          <p:cNvPr id="72" name="Gruppieren 71"/>
          <p:cNvGrpSpPr/>
          <p:nvPr/>
        </p:nvGrpSpPr>
        <p:grpSpPr>
          <a:xfrm rot="467567">
            <a:off x="1923080" y="2043503"/>
            <a:ext cx="1140756" cy="812706"/>
            <a:chOff x="2262725" y="1968065"/>
            <a:chExt cx="1447610" cy="1031318"/>
          </a:xfrm>
        </p:grpSpPr>
        <p:sp>
          <p:nvSpPr>
            <p:cNvPr id="73" name="Gebogener Pfeil 72"/>
            <p:cNvSpPr/>
            <p:nvPr/>
          </p:nvSpPr>
          <p:spPr>
            <a:xfrm rot="2700000">
              <a:off x="2679017" y="1968065"/>
              <a:ext cx="1031318" cy="1031318"/>
            </a:xfrm>
            <a:prstGeom prst="circularArrow">
              <a:avLst>
                <a:gd name="adj1" fmla="val 12500"/>
                <a:gd name="adj2" fmla="val 1142319"/>
                <a:gd name="adj3" fmla="val 20457681"/>
                <a:gd name="adj4" fmla="val 14974895"/>
                <a:gd name="adj5" fmla="val 1250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4" name="Gebogener Pfeil 73"/>
            <p:cNvSpPr/>
            <p:nvPr/>
          </p:nvSpPr>
          <p:spPr>
            <a:xfrm rot="13500000">
              <a:off x="2262725" y="1968065"/>
              <a:ext cx="1031318" cy="1031318"/>
            </a:xfrm>
            <a:prstGeom prst="circularArrow">
              <a:avLst>
                <a:gd name="adj1" fmla="val 12500"/>
                <a:gd name="adj2" fmla="val 1142319"/>
                <a:gd name="adj3" fmla="val 20457681"/>
                <a:gd name="adj4" fmla="val 14974895"/>
                <a:gd name="adj5" fmla="val 1250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grpSp>
        <p:nvGrpSpPr>
          <p:cNvPr id="146" name="Gruppieren 145"/>
          <p:cNvGrpSpPr/>
          <p:nvPr/>
        </p:nvGrpSpPr>
        <p:grpSpPr>
          <a:xfrm flipH="1">
            <a:off x="100372" y="1538051"/>
            <a:ext cx="1000074" cy="4839889"/>
            <a:chOff x="3928747" y="1468310"/>
            <a:chExt cx="1000074" cy="4839889"/>
          </a:xfrm>
        </p:grpSpPr>
        <p:sp>
          <p:nvSpPr>
            <p:cNvPr id="147" name="Rounded Rectangle 70"/>
            <p:cNvSpPr/>
            <p:nvPr/>
          </p:nvSpPr>
          <p:spPr bwMode="auto">
            <a:xfrm>
              <a:off x="4267022" y="1468310"/>
              <a:ext cx="661506" cy="4839889"/>
            </a:xfrm>
            <a:prstGeom prst="roundRect">
              <a:avLst>
                <a:gd name="adj" fmla="val 1242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endParaRPr lang="en-US" sz="1200" b="1" smtClean="0">
                <a:latin typeface="Arial" pitchFamily="34" charset="0"/>
                <a:cs typeface="Arial" pitchFamily="34" charset="0"/>
              </a:endParaRPr>
            </a:p>
          </p:txBody>
        </p:sp>
        <p:sp>
          <p:nvSpPr>
            <p:cNvPr id="148" name="TextBox 102"/>
            <p:cNvSpPr txBox="1"/>
            <p:nvPr/>
          </p:nvSpPr>
          <p:spPr>
            <a:xfrm rot="5400000">
              <a:off x="3559151" y="3669072"/>
              <a:ext cx="2400786" cy="338554"/>
            </a:xfrm>
            <a:prstGeom prst="rect">
              <a:avLst/>
            </a:prstGeom>
            <a:noFill/>
          </p:spPr>
          <p:txBody>
            <a:bodyPr wrap="none" rtlCol="0" anchor="ctr">
              <a:spAutoFit/>
            </a:bodyPr>
            <a:lstStyle/>
            <a:p>
              <a:pPr algn="ctr"/>
              <a:r>
                <a:rPr lang="en-US" sz="1600" b="1" dirty="0" smtClean="0">
                  <a:latin typeface="Arial" pitchFamily="34" charset="0"/>
                  <a:cs typeface="Arial" pitchFamily="34" charset="0"/>
                </a:rPr>
                <a:t>TEST &amp; VERIFICATION</a:t>
              </a:r>
              <a:endParaRPr lang="en-US" sz="1600" b="1" dirty="0">
                <a:latin typeface="Arial" pitchFamily="34" charset="0"/>
                <a:cs typeface="Arial" pitchFamily="34" charset="0"/>
              </a:endParaRPr>
            </a:p>
          </p:txBody>
        </p:sp>
        <p:grpSp>
          <p:nvGrpSpPr>
            <p:cNvPr id="149" name="Group 42"/>
            <p:cNvGrpSpPr/>
            <p:nvPr/>
          </p:nvGrpSpPr>
          <p:grpSpPr>
            <a:xfrm>
              <a:off x="3928747" y="1720312"/>
              <a:ext cx="676550" cy="1712953"/>
              <a:chOff x="5181600" y="1720312"/>
              <a:chExt cx="676550" cy="1712953"/>
            </a:xfrm>
          </p:grpSpPr>
          <p:sp>
            <p:nvSpPr>
              <p:cNvPr id="157" name="Bent Arrow 43"/>
              <p:cNvSpPr/>
              <p:nvPr/>
            </p:nvSpPr>
            <p:spPr bwMode="auto">
              <a:xfrm flipH="1">
                <a:off x="5181600" y="1720312"/>
                <a:ext cx="676550" cy="1061289"/>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sp>
            <p:nvSpPr>
              <p:cNvPr id="158" name="Freeform 44"/>
              <p:cNvSpPr/>
              <p:nvPr/>
            </p:nvSpPr>
            <p:spPr bwMode="auto">
              <a:xfrm flipH="1" flipV="1">
                <a:off x="5181600" y="2158772"/>
                <a:ext cx="676550" cy="1274493"/>
              </a:xfrm>
              <a:custGeom>
                <a:avLst/>
                <a:gdLst>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0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105050 w 676550"/>
                  <a:gd name="connsiteY12" fmla="*/ 1274265 h 1274493"/>
                  <a:gd name="connsiteX13" fmla="*/ 0 w 676550"/>
                  <a:gd name="connsiteY13" fmla="*/ 1274493 h 1274493"/>
                  <a:gd name="connsiteX0" fmla="*/ 105050 w 676550"/>
                  <a:gd name="connsiteY0" fmla="*/ 1274265 h 1365705"/>
                  <a:gd name="connsiteX1" fmla="*/ 0 w 676550"/>
                  <a:gd name="connsiteY1" fmla="*/ 1274493 h 1365705"/>
                  <a:gd name="connsiteX2" fmla="*/ 0 w 676550"/>
                  <a:gd name="connsiteY2" fmla="*/ 352486 h 1365705"/>
                  <a:gd name="connsiteX3" fmla="*/ 86694 w 676550"/>
                  <a:gd name="connsiteY3" fmla="*/ 143189 h 1365705"/>
                  <a:gd name="connsiteX4" fmla="*/ 295991 w 676550"/>
                  <a:gd name="connsiteY4" fmla="*/ 56496 h 1365705"/>
                  <a:gd name="connsiteX5" fmla="*/ 427877 w 676550"/>
                  <a:gd name="connsiteY5" fmla="*/ 56495 h 1365705"/>
                  <a:gd name="connsiteX6" fmla="*/ 427877 w 676550"/>
                  <a:gd name="connsiteY6" fmla="*/ 0 h 1365705"/>
                  <a:gd name="connsiteX7" fmla="*/ 676550 w 676550"/>
                  <a:gd name="connsiteY7" fmla="*/ 154335 h 1365705"/>
                  <a:gd name="connsiteX8" fmla="*/ 427877 w 676550"/>
                  <a:gd name="connsiteY8" fmla="*/ 308669 h 1365705"/>
                  <a:gd name="connsiteX9" fmla="*/ 427877 w 676550"/>
                  <a:gd name="connsiteY9" fmla="*/ 252174 h 1365705"/>
                  <a:gd name="connsiteX10" fmla="*/ 295991 w 676550"/>
                  <a:gd name="connsiteY10" fmla="*/ 252174 h 1365705"/>
                  <a:gd name="connsiteX11" fmla="*/ 195679 w 676550"/>
                  <a:gd name="connsiteY11" fmla="*/ 352486 h 1365705"/>
                  <a:gd name="connsiteX12" fmla="*/ 195679 w 676550"/>
                  <a:gd name="connsiteY12" fmla="*/ 1274493 h 1365705"/>
                  <a:gd name="connsiteX13" fmla="*/ 196490 w 676550"/>
                  <a:gd name="connsiteY13" fmla="*/ 1365705 h 1365705"/>
                  <a:gd name="connsiteX0" fmla="*/ 105050 w 676550"/>
                  <a:gd name="connsiteY0" fmla="*/ 1274265 h 1274493"/>
                  <a:gd name="connsiteX1" fmla="*/ 0 w 676550"/>
                  <a:gd name="connsiteY1" fmla="*/ 1274493 h 1274493"/>
                  <a:gd name="connsiteX2" fmla="*/ 0 w 676550"/>
                  <a:gd name="connsiteY2" fmla="*/ 352486 h 1274493"/>
                  <a:gd name="connsiteX3" fmla="*/ 86694 w 676550"/>
                  <a:gd name="connsiteY3" fmla="*/ 143189 h 1274493"/>
                  <a:gd name="connsiteX4" fmla="*/ 295991 w 676550"/>
                  <a:gd name="connsiteY4" fmla="*/ 56496 h 1274493"/>
                  <a:gd name="connsiteX5" fmla="*/ 427877 w 676550"/>
                  <a:gd name="connsiteY5" fmla="*/ 56495 h 1274493"/>
                  <a:gd name="connsiteX6" fmla="*/ 427877 w 676550"/>
                  <a:gd name="connsiteY6" fmla="*/ 0 h 1274493"/>
                  <a:gd name="connsiteX7" fmla="*/ 676550 w 676550"/>
                  <a:gd name="connsiteY7" fmla="*/ 154335 h 1274493"/>
                  <a:gd name="connsiteX8" fmla="*/ 427877 w 676550"/>
                  <a:gd name="connsiteY8" fmla="*/ 308669 h 1274493"/>
                  <a:gd name="connsiteX9" fmla="*/ 427877 w 676550"/>
                  <a:gd name="connsiteY9" fmla="*/ 252174 h 1274493"/>
                  <a:gd name="connsiteX10" fmla="*/ 295991 w 676550"/>
                  <a:gd name="connsiteY10" fmla="*/ 252174 h 1274493"/>
                  <a:gd name="connsiteX11" fmla="*/ 195679 w 676550"/>
                  <a:gd name="connsiteY11" fmla="*/ 352486 h 1274493"/>
                  <a:gd name="connsiteX12" fmla="*/ 195679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1274493">
                    <a:moveTo>
                      <a:pt x="0" y="127449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127449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grpSp>
        <p:grpSp>
          <p:nvGrpSpPr>
            <p:cNvPr id="150" name="Group 45"/>
            <p:cNvGrpSpPr/>
            <p:nvPr/>
          </p:nvGrpSpPr>
          <p:grpSpPr>
            <a:xfrm>
              <a:off x="3928747" y="3124200"/>
              <a:ext cx="676550" cy="2057400"/>
              <a:chOff x="3952600" y="3124200"/>
              <a:chExt cx="676550" cy="2057400"/>
            </a:xfrm>
          </p:grpSpPr>
          <p:sp>
            <p:nvSpPr>
              <p:cNvPr id="155" name="Bent Arrow 46"/>
              <p:cNvSpPr/>
              <p:nvPr/>
            </p:nvSpPr>
            <p:spPr bwMode="auto">
              <a:xfrm flipH="1">
                <a:off x="3952600" y="3124200"/>
                <a:ext cx="676550" cy="1274493"/>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sp>
            <p:nvSpPr>
              <p:cNvPr id="156" name="Freeform 47"/>
              <p:cNvSpPr/>
              <p:nvPr/>
            </p:nvSpPr>
            <p:spPr bwMode="auto">
              <a:xfrm flipH="1" flipV="1">
                <a:off x="3952600" y="3907107"/>
                <a:ext cx="676550" cy="1274493"/>
              </a:xfrm>
              <a:custGeom>
                <a:avLst/>
                <a:gdLst>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0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105050 w 676550"/>
                  <a:gd name="connsiteY12" fmla="*/ 1274265 h 1274493"/>
                  <a:gd name="connsiteX13" fmla="*/ 0 w 676550"/>
                  <a:gd name="connsiteY13" fmla="*/ 1274493 h 1274493"/>
                  <a:gd name="connsiteX0" fmla="*/ 105050 w 676550"/>
                  <a:gd name="connsiteY0" fmla="*/ 1274265 h 1365705"/>
                  <a:gd name="connsiteX1" fmla="*/ 0 w 676550"/>
                  <a:gd name="connsiteY1" fmla="*/ 1274493 h 1365705"/>
                  <a:gd name="connsiteX2" fmla="*/ 0 w 676550"/>
                  <a:gd name="connsiteY2" fmla="*/ 352486 h 1365705"/>
                  <a:gd name="connsiteX3" fmla="*/ 86694 w 676550"/>
                  <a:gd name="connsiteY3" fmla="*/ 143189 h 1365705"/>
                  <a:gd name="connsiteX4" fmla="*/ 295991 w 676550"/>
                  <a:gd name="connsiteY4" fmla="*/ 56496 h 1365705"/>
                  <a:gd name="connsiteX5" fmla="*/ 427877 w 676550"/>
                  <a:gd name="connsiteY5" fmla="*/ 56495 h 1365705"/>
                  <a:gd name="connsiteX6" fmla="*/ 427877 w 676550"/>
                  <a:gd name="connsiteY6" fmla="*/ 0 h 1365705"/>
                  <a:gd name="connsiteX7" fmla="*/ 676550 w 676550"/>
                  <a:gd name="connsiteY7" fmla="*/ 154335 h 1365705"/>
                  <a:gd name="connsiteX8" fmla="*/ 427877 w 676550"/>
                  <a:gd name="connsiteY8" fmla="*/ 308669 h 1365705"/>
                  <a:gd name="connsiteX9" fmla="*/ 427877 w 676550"/>
                  <a:gd name="connsiteY9" fmla="*/ 252174 h 1365705"/>
                  <a:gd name="connsiteX10" fmla="*/ 295991 w 676550"/>
                  <a:gd name="connsiteY10" fmla="*/ 252174 h 1365705"/>
                  <a:gd name="connsiteX11" fmla="*/ 195679 w 676550"/>
                  <a:gd name="connsiteY11" fmla="*/ 352486 h 1365705"/>
                  <a:gd name="connsiteX12" fmla="*/ 195679 w 676550"/>
                  <a:gd name="connsiteY12" fmla="*/ 1274493 h 1365705"/>
                  <a:gd name="connsiteX13" fmla="*/ 196490 w 676550"/>
                  <a:gd name="connsiteY13" fmla="*/ 1365705 h 1365705"/>
                  <a:gd name="connsiteX0" fmla="*/ 105050 w 676550"/>
                  <a:gd name="connsiteY0" fmla="*/ 1274265 h 1274493"/>
                  <a:gd name="connsiteX1" fmla="*/ 0 w 676550"/>
                  <a:gd name="connsiteY1" fmla="*/ 1274493 h 1274493"/>
                  <a:gd name="connsiteX2" fmla="*/ 0 w 676550"/>
                  <a:gd name="connsiteY2" fmla="*/ 352486 h 1274493"/>
                  <a:gd name="connsiteX3" fmla="*/ 86694 w 676550"/>
                  <a:gd name="connsiteY3" fmla="*/ 143189 h 1274493"/>
                  <a:gd name="connsiteX4" fmla="*/ 295991 w 676550"/>
                  <a:gd name="connsiteY4" fmla="*/ 56496 h 1274493"/>
                  <a:gd name="connsiteX5" fmla="*/ 427877 w 676550"/>
                  <a:gd name="connsiteY5" fmla="*/ 56495 h 1274493"/>
                  <a:gd name="connsiteX6" fmla="*/ 427877 w 676550"/>
                  <a:gd name="connsiteY6" fmla="*/ 0 h 1274493"/>
                  <a:gd name="connsiteX7" fmla="*/ 676550 w 676550"/>
                  <a:gd name="connsiteY7" fmla="*/ 154335 h 1274493"/>
                  <a:gd name="connsiteX8" fmla="*/ 427877 w 676550"/>
                  <a:gd name="connsiteY8" fmla="*/ 308669 h 1274493"/>
                  <a:gd name="connsiteX9" fmla="*/ 427877 w 676550"/>
                  <a:gd name="connsiteY9" fmla="*/ 252174 h 1274493"/>
                  <a:gd name="connsiteX10" fmla="*/ 295991 w 676550"/>
                  <a:gd name="connsiteY10" fmla="*/ 252174 h 1274493"/>
                  <a:gd name="connsiteX11" fmla="*/ 195679 w 676550"/>
                  <a:gd name="connsiteY11" fmla="*/ 352486 h 1274493"/>
                  <a:gd name="connsiteX12" fmla="*/ 195679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1274493">
                    <a:moveTo>
                      <a:pt x="0" y="127449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127449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grpSp>
        <p:grpSp>
          <p:nvGrpSpPr>
            <p:cNvPr id="151" name="Group 48"/>
            <p:cNvGrpSpPr/>
            <p:nvPr/>
          </p:nvGrpSpPr>
          <p:grpSpPr>
            <a:xfrm>
              <a:off x="3928747" y="4871277"/>
              <a:ext cx="676550" cy="1436921"/>
              <a:chOff x="3952600" y="4871277"/>
              <a:chExt cx="676550" cy="1436921"/>
            </a:xfrm>
          </p:grpSpPr>
          <p:sp>
            <p:nvSpPr>
              <p:cNvPr id="152" name="Bent Arrow 49"/>
              <p:cNvSpPr/>
              <p:nvPr/>
            </p:nvSpPr>
            <p:spPr bwMode="auto">
              <a:xfrm flipH="1">
                <a:off x="3952600" y="4871277"/>
                <a:ext cx="676550" cy="996123"/>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sp>
            <p:nvSpPr>
              <p:cNvPr id="153" name="Freeform 62"/>
              <p:cNvSpPr/>
              <p:nvPr/>
            </p:nvSpPr>
            <p:spPr bwMode="auto">
              <a:xfrm flipH="1" flipV="1">
                <a:off x="3952600" y="5410199"/>
                <a:ext cx="676550" cy="897999"/>
              </a:xfrm>
              <a:custGeom>
                <a:avLst/>
                <a:gdLst>
                  <a:gd name="connsiteX0" fmla="*/ 0 w 676550"/>
                  <a:gd name="connsiteY0" fmla="*/ 996123 h 996123"/>
                  <a:gd name="connsiteX1" fmla="*/ 0 w 676550"/>
                  <a:gd name="connsiteY1" fmla="*/ 352486 h 996123"/>
                  <a:gd name="connsiteX2" fmla="*/ 86694 w 676550"/>
                  <a:gd name="connsiteY2" fmla="*/ 143189 h 996123"/>
                  <a:gd name="connsiteX3" fmla="*/ 295991 w 676550"/>
                  <a:gd name="connsiteY3" fmla="*/ 56496 h 996123"/>
                  <a:gd name="connsiteX4" fmla="*/ 427877 w 676550"/>
                  <a:gd name="connsiteY4" fmla="*/ 56495 h 996123"/>
                  <a:gd name="connsiteX5" fmla="*/ 427877 w 676550"/>
                  <a:gd name="connsiteY5" fmla="*/ 0 h 996123"/>
                  <a:gd name="connsiteX6" fmla="*/ 676550 w 676550"/>
                  <a:gd name="connsiteY6" fmla="*/ 154335 h 996123"/>
                  <a:gd name="connsiteX7" fmla="*/ 427877 w 676550"/>
                  <a:gd name="connsiteY7" fmla="*/ 308669 h 996123"/>
                  <a:gd name="connsiteX8" fmla="*/ 427877 w 676550"/>
                  <a:gd name="connsiteY8" fmla="*/ 252174 h 996123"/>
                  <a:gd name="connsiteX9" fmla="*/ 295991 w 676550"/>
                  <a:gd name="connsiteY9" fmla="*/ 252174 h 996123"/>
                  <a:gd name="connsiteX10" fmla="*/ 195679 w 676550"/>
                  <a:gd name="connsiteY10" fmla="*/ 352486 h 996123"/>
                  <a:gd name="connsiteX11" fmla="*/ 195679 w 676550"/>
                  <a:gd name="connsiteY11" fmla="*/ 996123 h 996123"/>
                  <a:gd name="connsiteX12" fmla="*/ 0 w 676550"/>
                  <a:gd name="connsiteY12" fmla="*/ 996123 h 996123"/>
                  <a:gd name="connsiteX0" fmla="*/ 0 w 676550"/>
                  <a:gd name="connsiteY0" fmla="*/ 996123 h 997929"/>
                  <a:gd name="connsiteX1" fmla="*/ 0 w 676550"/>
                  <a:gd name="connsiteY1" fmla="*/ 352486 h 997929"/>
                  <a:gd name="connsiteX2" fmla="*/ 86694 w 676550"/>
                  <a:gd name="connsiteY2" fmla="*/ 143189 h 997929"/>
                  <a:gd name="connsiteX3" fmla="*/ 295991 w 676550"/>
                  <a:gd name="connsiteY3" fmla="*/ 56496 h 997929"/>
                  <a:gd name="connsiteX4" fmla="*/ 427877 w 676550"/>
                  <a:gd name="connsiteY4" fmla="*/ 56495 h 997929"/>
                  <a:gd name="connsiteX5" fmla="*/ 427877 w 676550"/>
                  <a:gd name="connsiteY5" fmla="*/ 0 h 997929"/>
                  <a:gd name="connsiteX6" fmla="*/ 676550 w 676550"/>
                  <a:gd name="connsiteY6" fmla="*/ 154335 h 997929"/>
                  <a:gd name="connsiteX7" fmla="*/ 427877 w 676550"/>
                  <a:gd name="connsiteY7" fmla="*/ 308669 h 997929"/>
                  <a:gd name="connsiteX8" fmla="*/ 427877 w 676550"/>
                  <a:gd name="connsiteY8" fmla="*/ 252174 h 997929"/>
                  <a:gd name="connsiteX9" fmla="*/ 295991 w 676550"/>
                  <a:gd name="connsiteY9" fmla="*/ 252174 h 997929"/>
                  <a:gd name="connsiteX10" fmla="*/ 195679 w 676550"/>
                  <a:gd name="connsiteY10" fmla="*/ 352486 h 997929"/>
                  <a:gd name="connsiteX11" fmla="*/ 195679 w 676550"/>
                  <a:gd name="connsiteY11" fmla="*/ 996123 h 997929"/>
                  <a:gd name="connsiteX12" fmla="*/ 100486 w 676550"/>
                  <a:gd name="connsiteY12" fmla="*/ 997929 h 997929"/>
                  <a:gd name="connsiteX13" fmla="*/ 0 w 676550"/>
                  <a:gd name="connsiteY13" fmla="*/ 996123 h 997929"/>
                  <a:gd name="connsiteX0" fmla="*/ 100486 w 676550"/>
                  <a:gd name="connsiteY0" fmla="*/ 997929 h 1089369"/>
                  <a:gd name="connsiteX1" fmla="*/ 0 w 676550"/>
                  <a:gd name="connsiteY1" fmla="*/ 996123 h 1089369"/>
                  <a:gd name="connsiteX2" fmla="*/ 0 w 676550"/>
                  <a:gd name="connsiteY2" fmla="*/ 352486 h 1089369"/>
                  <a:gd name="connsiteX3" fmla="*/ 86694 w 676550"/>
                  <a:gd name="connsiteY3" fmla="*/ 143189 h 1089369"/>
                  <a:gd name="connsiteX4" fmla="*/ 295991 w 676550"/>
                  <a:gd name="connsiteY4" fmla="*/ 56496 h 1089369"/>
                  <a:gd name="connsiteX5" fmla="*/ 427877 w 676550"/>
                  <a:gd name="connsiteY5" fmla="*/ 56495 h 1089369"/>
                  <a:gd name="connsiteX6" fmla="*/ 427877 w 676550"/>
                  <a:gd name="connsiteY6" fmla="*/ 0 h 1089369"/>
                  <a:gd name="connsiteX7" fmla="*/ 676550 w 676550"/>
                  <a:gd name="connsiteY7" fmla="*/ 154335 h 1089369"/>
                  <a:gd name="connsiteX8" fmla="*/ 427877 w 676550"/>
                  <a:gd name="connsiteY8" fmla="*/ 308669 h 1089369"/>
                  <a:gd name="connsiteX9" fmla="*/ 427877 w 676550"/>
                  <a:gd name="connsiteY9" fmla="*/ 252174 h 1089369"/>
                  <a:gd name="connsiteX10" fmla="*/ 295991 w 676550"/>
                  <a:gd name="connsiteY10" fmla="*/ 252174 h 1089369"/>
                  <a:gd name="connsiteX11" fmla="*/ 195679 w 676550"/>
                  <a:gd name="connsiteY11" fmla="*/ 352486 h 1089369"/>
                  <a:gd name="connsiteX12" fmla="*/ 195679 w 676550"/>
                  <a:gd name="connsiteY12" fmla="*/ 996123 h 1089369"/>
                  <a:gd name="connsiteX13" fmla="*/ 191926 w 676550"/>
                  <a:gd name="connsiteY13" fmla="*/ 1089369 h 1089369"/>
                  <a:gd name="connsiteX0" fmla="*/ 100486 w 676550"/>
                  <a:gd name="connsiteY0" fmla="*/ 997929 h 997929"/>
                  <a:gd name="connsiteX1" fmla="*/ 0 w 676550"/>
                  <a:gd name="connsiteY1" fmla="*/ 996123 h 997929"/>
                  <a:gd name="connsiteX2" fmla="*/ 0 w 676550"/>
                  <a:gd name="connsiteY2" fmla="*/ 352486 h 997929"/>
                  <a:gd name="connsiteX3" fmla="*/ 86694 w 676550"/>
                  <a:gd name="connsiteY3" fmla="*/ 143189 h 997929"/>
                  <a:gd name="connsiteX4" fmla="*/ 295991 w 676550"/>
                  <a:gd name="connsiteY4" fmla="*/ 56496 h 997929"/>
                  <a:gd name="connsiteX5" fmla="*/ 427877 w 676550"/>
                  <a:gd name="connsiteY5" fmla="*/ 56495 h 997929"/>
                  <a:gd name="connsiteX6" fmla="*/ 427877 w 676550"/>
                  <a:gd name="connsiteY6" fmla="*/ 0 h 997929"/>
                  <a:gd name="connsiteX7" fmla="*/ 676550 w 676550"/>
                  <a:gd name="connsiteY7" fmla="*/ 154335 h 997929"/>
                  <a:gd name="connsiteX8" fmla="*/ 427877 w 676550"/>
                  <a:gd name="connsiteY8" fmla="*/ 308669 h 997929"/>
                  <a:gd name="connsiteX9" fmla="*/ 427877 w 676550"/>
                  <a:gd name="connsiteY9" fmla="*/ 252174 h 997929"/>
                  <a:gd name="connsiteX10" fmla="*/ 295991 w 676550"/>
                  <a:gd name="connsiteY10" fmla="*/ 252174 h 997929"/>
                  <a:gd name="connsiteX11" fmla="*/ 195679 w 676550"/>
                  <a:gd name="connsiteY11" fmla="*/ 352486 h 997929"/>
                  <a:gd name="connsiteX12" fmla="*/ 195679 w 676550"/>
                  <a:gd name="connsiteY12" fmla="*/ 996123 h 997929"/>
                  <a:gd name="connsiteX0" fmla="*/ 0 w 676550"/>
                  <a:gd name="connsiteY0" fmla="*/ 996123 h 996123"/>
                  <a:gd name="connsiteX1" fmla="*/ 0 w 676550"/>
                  <a:gd name="connsiteY1" fmla="*/ 352486 h 996123"/>
                  <a:gd name="connsiteX2" fmla="*/ 86694 w 676550"/>
                  <a:gd name="connsiteY2" fmla="*/ 143189 h 996123"/>
                  <a:gd name="connsiteX3" fmla="*/ 295991 w 676550"/>
                  <a:gd name="connsiteY3" fmla="*/ 56496 h 996123"/>
                  <a:gd name="connsiteX4" fmla="*/ 427877 w 676550"/>
                  <a:gd name="connsiteY4" fmla="*/ 56495 h 996123"/>
                  <a:gd name="connsiteX5" fmla="*/ 427877 w 676550"/>
                  <a:gd name="connsiteY5" fmla="*/ 0 h 996123"/>
                  <a:gd name="connsiteX6" fmla="*/ 676550 w 676550"/>
                  <a:gd name="connsiteY6" fmla="*/ 154335 h 996123"/>
                  <a:gd name="connsiteX7" fmla="*/ 427877 w 676550"/>
                  <a:gd name="connsiteY7" fmla="*/ 308669 h 996123"/>
                  <a:gd name="connsiteX8" fmla="*/ 427877 w 676550"/>
                  <a:gd name="connsiteY8" fmla="*/ 252174 h 996123"/>
                  <a:gd name="connsiteX9" fmla="*/ 295991 w 676550"/>
                  <a:gd name="connsiteY9" fmla="*/ 252174 h 996123"/>
                  <a:gd name="connsiteX10" fmla="*/ 195679 w 676550"/>
                  <a:gd name="connsiteY10" fmla="*/ 352486 h 996123"/>
                  <a:gd name="connsiteX11" fmla="*/ 195679 w 676550"/>
                  <a:gd name="connsiteY11" fmla="*/ 996123 h 99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996123">
                    <a:moveTo>
                      <a:pt x="0" y="99612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99612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grpSp>
      </p:grpSp>
      <p:grpSp>
        <p:nvGrpSpPr>
          <p:cNvPr id="171" name="Gruppieren 170"/>
          <p:cNvGrpSpPr/>
          <p:nvPr/>
        </p:nvGrpSpPr>
        <p:grpSpPr>
          <a:xfrm rot="467567">
            <a:off x="1919761" y="2043503"/>
            <a:ext cx="1140756" cy="812706"/>
            <a:chOff x="2262725" y="1968065"/>
            <a:chExt cx="1447610" cy="1031318"/>
          </a:xfrm>
          <a:effectLst>
            <a:glow rad="228600">
              <a:schemeClr val="accent4">
                <a:satMod val="175000"/>
                <a:alpha val="40000"/>
              </a:schemeClr>
            </a:glow>
          </a:effectLst>
        </p:grpSpPr>
        <p:sp>
          <p:nvSpPr>
            <p:cNvPr id="172" name="Gebogener Pfeil 171"/>
            <p:cNvSpPr/>
            <p:nvPr/>
          </p:nvSpPr>
          <p:spPr>
            <a:xfrm rot="2700000">
              <a:off x="2679017" y="1968065"/>
              <a:ext cx="1031318" cy="1031318"/>
            </a:xfrm>
            <a:prstGeom prst="circularArrow">
              <a:avLst>
                <a:gd name="adj1" fmla="val 12500"/>
                <a:gd name="adj2" fmla="val 1142319"/>
                <a:gd name="adj3" fmla="val 20457681"/>
                <a:gd name="adj4" fmla="val 14974895"/>
                <a:gd name="adj5" fmla="val 1250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73" name="Gebogener Pfeil 172"/>
            <p:cNvSpPr/>
            <p:nvPr/>
          </p:nvSpPr>
          <p:spPr>
            <a:xfrm rot="13500000">
              <a:off x="2262725" y="1968065"/>
              <a:ext cx="1031318" cy="1031318"/>
            </a:xfrm>
            <a:prstGeom prst="circularArrow">
              <a:avLst>
                <a:gd name="adj1" fmla="val 12500"/>
                <a:gd name="adj2" fmla="val 1142319"/>
                <a:gd name="adj3" fmla="val 20457681"/>
                <a:gd name="adj4" fmla="val 14974895"/>
                <a:gd name="adj5" fmla="val 1250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sp>
        <p:nvSpPr>
          <p:cNvPr id="167" name="Pfeil nach rechts 166"/>
          <p:cNvSpPr/>
          <p:nvPr/>
        </p:nvSpPr>
        <p:spPr>
          <a:xfrm rot="10800000">
            <a:off x="3993078" y="3674196"/>
            <a:ext cx="600674" cy="302652"/>
          </a:xfrm>
          <a:prstGeom prst="rightArrow">
            <a:avLst>
              <a:gd name="adj1" fmla="val 57193"/>
              <a:gd name="adj2" fmla="val 78325"/>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174" name="Gruppieren 173"/>
          <p:cNvGrpSpPr/>
          <p:nvPr/>
        </p:nvGrpSpPr>
        <p:grpSpPr>
          <a:xfrm>
            <a:off x="2972183" y="1615760"/>
            <a:ext cx="5851244" cy="849798"/>
            <a:chOff x="2984908" y="1615760"/>
            <a:chExt cx="5851244" cy="849798"/>
          </a:xfrm>
        </p:grpSpPr>
        <p:sp>
          <p:nvSpPr>
            <p:cNvPr id="175" name="AutoShape 32"/>
            <p:cNvSpPr>
              <a:spLocks noChangeArrowheads="1"/>
            </p:cNvSpPr>
            <p:nvPr/>
          </p:nvSpPr>
          <p:spPr bwMode="auto">
            <a:xfrm>
              <a:off x="5791200" y="1615760"/>
              <a:ext cx="3044952" cy="849798"/>
            </a:xfrm>
            <a:prstGeom prst="roundRect">
              <a:avLst>
                <a:gd name="adj" fmla="val 10162"/>
              </a:avLst>
            </a:prstGeom>
            <a:solidFill>
              <a:schemeClr val="accent4"/>
            </a:solidFill>
            <a:ln w="12700" algn="ctr">
              <a:noFill/>
              <a:miter lim="800000"/>
              <a:headEnd/>
              <a:tailEnd/>
            </a:ln>
          </p:spPr>
          <p:txBody>
            <a:bodyPr lIns="36000" tIns="9144" rIns="36000" bIns="9144" anchor="ctr"/>
            <a:lstStyle/>
            <a:p>
              <a:pPr marL="72000" algn="ctr" eaLnBrk="0" fontAlgn="base" hangingPunct="0">
                <a:spcBef>
                  <a:spcPct val="0"/>
                </a:spcBef>
                <a:spcAft>
                  <a:spcPct val="0"/>
                </a:spcAft>
              </a:pPr>
              <a:r>
                <a:rPr lang="en-US" sz="1600" dirty="0" smtClean="0">
                  <a:solidFill>
                    <a:schemeClr val="bg1"/>
                  </a:solidFill>
                  <a:latin typeface="Arial" pitchFamily="34" charset="0"/>
                  <a:cs typeface="Arial" pitchFamily="34" charset="0"/>
                </a:rPr>
                <a:t>System-level simulation </a:t>
              </a:r>
              <a:br>
                <a:rPr lang="en-US" sz="1600" dirty="0" smtClean="0">
                  <a:solidFill>
                    <a:schemeClr val="bg1"/>
                  </a:solidFill>
                  <a:latin typeface="Arial" pitchFamily="34" charset="0"/>
                  <a:cs typeface="Arial" pitchFamily="34" charset="0"/>
                </a:rPr>
              </a:br>
              <a:r>
                <a:rPr lang="en-US" sz="1600" dirty="0" smtClean="0">
                  <a:solidFill>
                    <a:schemeClr val="bg1"/>
                  </a:solidFill>
                  <a:latin typeface="Arial" pitchFamily="34" charset="0"/>
                  <a:cs typeface="Arial" pitchFamily="34" charset="0"/>
                </a:rPr>
                <a:t>refines requirements</a:t>
              </a:r>
              <a:br>
                <a:rPr lang="en-US" sz="1600" dirty="0" smtClean="0">
                  <a:solidFill>
                    <a:schemeClr val="bg1"/>
                  </a:solidFill>
                  <a:latin typeface="Arial" pitchFamily="34" charset="0"/>
                  <a:cs typeface="Arial" pitchFamily="34" charset="0"/>
                </a:rPr>
              </a:br>
              <a:r>
                <a:rPr lang="en-US" sz="1600" dirty="0" smtClean="0">
                  <a:solidFill>
                    <a:schemeClr val="bg1"/>
                  </a:solidFill>
                  <a:latin typeface="Arial" pitchFamily="34" charset="0"/>
                  <a:cs typeface="Arial" pitchFamily="34" charset="0"/>
                </a:rPr>
                <a:t>for component design</a:t>
              </a:r>
              <a:endParaRPr lang="en-US" sz="1600" dirty="0">
                <a:solidFill>
                  <a:schemeClr val="bg1"/>
                </a:solidFill>
                <a:latin typeface="Arial" pitchFamily="34" charset="0"/>
                <a:cs typeface="Arial" pitchFamily="34" charset="0"/>
              </a:endParaRPr>
            </a:p>
          </p:txBody>
        </p:sp>
        <p:cxnSp>
          <p:nvCxnSpPr>
            <p:cNvPr id="176" name="Straight Connector 59"/>
            <p:cNvCxnSpPr>
              <a:endCxn id="175" idx="1"/>
            </p:cNvCxnSpPr>
            <p:nvPr/>
          </p:nvCxnSpPr>
          <p:spPr>
            <a:xfrm flipV="1">
              <a:off x="2984908" y="2040659"/>
              <a:ext cx="2806292" cy="386956"/>
            </a:xfrm>
            <a:prstGeom prst="line">
              <a:avLst/>
            </a:prstGeom>
            <a:solidFill>
              <a:schemeClr val="accent1"/>
            </a:solidFill>
            <a:ln w="12700" cap="flat" cmpd="sng" algn="ctr">
              <a:solidFill>
                <a:schemeClr val="accent4"/>
              </a:solidFill>
              <a:prstDash val="solid"/>
              <a:round/>
              <a:headEnd type="oval" w="med" len="med"/>
              <a:tailEnd type="none" w="med" len="med"/>
            </a:ln>
            <a:effectLst/>
          </p:spPr>
        </p:cxnSp>
      </p:grpSp>
      <p:grpSp>
        <p:nvGrpSpPr>
          <p:cNvPr id="25" name="Gruppieren 24"/>
          <p:cNvGrpSpPr/>
          <p:nvPr/>
        </p:nvGrpSpPr>
        <p:grpSpPr>
          <a:xfrm>
            <a:off x="4339266" y="3825522"/>
            <a:ext cx="4503818" cy="2343835"/>
            <a:chOff x="4339266" y="3886998"/>
            <a:chExt cx="4503818" cy="2343835"/>
          </a:xfrm>
        </p:grpSpPr>
        <p:sp>
          <p:nvSpPr>
            <p:cNvPr id="179" name="AutoShape 32"/>
            <p:cNvSpPr>
              <a:spLocks noChangeArrowheads="1"/>
            </p:cNvSpPr>
            <p:nvPr/>
          </p:nvSpPr>
          <p:spPr bwMode="auto">
            <a:xfrm>
              <a:off x="5798132" y="5381035"/>
              <a:ext cx="3044952" cy="849798"/>
            </a:xfrm>
            <a:prstGeom prst="roundRect">
              <a:avLst>
                <a:gd name="adj" fmla="val 10162"/>
              </a:avLst>
            </a:prstGeom>
            <a:solidFill>
              <a:schemeClr val="accent4"/>
            </a:solidFill>
            <a:ln w="12700" algn="ctr">
              <a:noFill/>
              <a:miter lim="800000"/>
              <a:headEnd/>
              <a:tailEnd/>
            </a:ln>
          </p:spPr>
          <p:txBody>
            <a:bodyPr lIns="36000" tIns="9144" rIns="36000" bIns="9144" anchor="ctr"/>
            <a:lstStyle/>
            <a:p>
              <a:pPr algn="ctr">
                <a:buNone/>
                <a:defRPr/>
              </a:pPr>
              <a:r>
                <a:rPr lang="en-US" sz="1600" dirty="0" smtClean="0">
                  <a:solidFill>
                    <a:schemeClr val="bg1"/>
                  </a:solidFill>
                  <a:latin typeface="Arial" pitchFamily="34" charset="0"/>
                  <a:cs typeface="Arial" pitchFamily="34" charset="0"/>
                </a:rPr>
                <a:t>Results from detailed simulation refine system-level simulation</a:t>
              </a:r>
              <a:br>
                <a:rPr lang="en-US" sz="1600" dirty="0" smtClean="0">
                  <a:solidFill>
                    <a:schemeClr val="bg1"/>
                  </a:solidFill>
                  <a:latin typeface="Arial" pitchFamily="34" charset="0"/>
                  <a:cs typeface="Arial" pitchFamily="34" charset="0"/>
                </a:rPr>
              </a:br>
              <a:r>
                <a:rPr lang="en-US" sz="1600" dirty="0" smtClean="0">
                  <a:solidFill>
                    <a:schemeClr val="bg1"/>
                  </a:solidFill>
                  <a:latin typeface="Arial" pitchFamily="34" charset="0"/>
                  <a:cs typeface="Arial" pitchFamily="34" charset="0"/>
                </a:rPr>
                <a:t>for use in rest of design process</a:t>
              </a:r>
              <a:endParaRPr lang="en-US" sz="1600" dirty="0">
                <a:solidFill>
                  <a:schemeClr val="bg1"/>
                </a:solidFill>
                <a:latin typeface="Arial" pitchFamily="34" charset="0"/>
                <a:cs typeface="Arial" pitchFamily="34" charset="0"/>
              </a:endParaRPr>
            </a:p>
          </p:txBody>
        </p:sp>
        <p:cxnSp>
          <p:nvCxnSpPr>
            <p:cNvPr id="180" name="Straight Connector 59"/>
            <p:cNvCxnSpPr>
              <a:endCxn id="179" idx="1"/>
            </p:cNvCxnSpPr>
            <p:nvPr/>
          </p:nvCxnSpPr>
          <p:spPr>
            <a:xfrm>
              <a:off x="4339266" y="3886998"/>
              <a:ext cx="1458866" cy="1918936"/>
            </a:xfrm>
            <a:prstGeom prst="line">
              <a:avLst/>
            </a:prstGeom>
            <a:solidFill>
              <a:schemeClr val="accent1"/>
            </a:solidFill>
            <a:ln w="12700" cap="flat" cmpd="sng" algn="ctr">
              <a:solidFill>
                <a:schemeClr val="accent4"/>
              </a:solidFill>
              <a:prstDash val="solid"/>
              <a:round/>
              <a:headEnd type="oval" w="med" len="med"/>
              <a:tailEnd type="none" w="med" len="med"/>
            </a:ln>
            <a:effectLst/>
          </p:spPr>
        </p:cxnSp>
      </p:grpSp>
      <p:grpSp>
        <p:nvGrpSpPr>
          <p:cNvPr id="36" name="Gruppieren 35"/>
          <p:cNvGrpSpPr/>
          <p:nvPr/>
        </p:nvGrpSpPr>
        <p:grpSpPr>
          <a:xfrm>
            <a:off x="4006544" y="3357082"/>
            <a:ext cx="654335" cy="166041"/>
            <a:chOff x="4006544" y="3357082"/>
            <a:chExt cx="654335" cy="166041"/>
          </a:xfrm>
        </p:grpSpPr>
        <p:grpSp>
          <p:nvGrpSpPr>
            <p:cNvPr id="17" name="Gruppieren 16"/>
            <p:cNvGrpSpPr/>
            <p:nvPr/>
          </p:nvGrpSpPr>
          <p:grpSpPr>
            <a:xfrm>
              <a:off x="4048879" y="3357082"/>
              <a:ext cx="612000" cy="24056"/>
              <a:chOff x="4048879" y="3333026"/>
              <a:chExt cx="612000" cy="24056"/>
            </a:xfrm>
          </p:grpSpPr>
          <p:cxnSp>
            <p:nvCxnSpPr>
              <p:cNvPr id="12" name="Gerade Verbindung 11"/>
              <p:cNvCxnSpPr/>
              <p:nvPr/>
            </p:nvCxnSpPr>
            <p:spPr>
              <a:xfrm>
                <a:off x="4048879" y="3357082"/>
                <a:ext cx="612000" cy="0"/>
              </a:xfrm>
              <a:prstGeom prst="line">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a:stCxn id="64" idx="3"/>
                <a:endCxn id="101" idx="1"/>
              </p:cNvCxnSpPr>
              <p:nvPr/>
            </p:nvCxnSpPr>
            <p:spPr>
              <a:xfrm>
                <a:off x="4065813" y="3333026"/>
                <a:ext cx="546906" cy="0"/>
              </a:xfrm>
              <a:prstGeom prst="line">
                <a:avLst/>
              </a:prstGeom>
              <a:ln w="38100">
                <a:solidFill>
                  <a:srgbClr val="80808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84" name="Gruppieren 183"/>
            <p:cNvGrpSpPr/>
            <p:nvPr/>
          </p:nvGrpSpPr>
          <p:grpSpPr>
            <a:xfrm>
              <a:off x="4006544" y="3523123"/>
              <a:ext cx="612000" cy="0"/>
              <a:chOff x="4006544" y="3357082"/>
              <a:chExt cx="612000" cy="0"/>
            </a:xfrm>
          </p:grpSpPr>
          <p:cxnSp>
            <p:nvCxnSpPr>
              <p:cNvPr id="185" name="Gerade Verbindung 184"/>
              <p:cNvCxnSpPr/>
              <p:nvPr/>
            </p:nvCxnSpPr>
            <p:spPr>
              <a:xfrm>
                <a:off x="4006544" y="3357082"/>
                <a:ext cx="612000" cy="0"/>
              </a:xfrm>
              <a:prstGeom prst="line">
                <a:avLst/>
              </a:prstGeom>
              <a:ln w="7620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nvCxnSpPr>
            <p:spPr>
              <a:xfrm>
                <a:off x="4065813" y="3357082"/>
                <a:ext cx="546906" cy="0"/>
              </a:xfrm>
              <a:prstGeom prst="line">
                <a:avLst/>
              </a:prstGeom>
              <a:ln w="38100">
                <a:solidFill>
                  <a:srgbClr val="80808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4" name="Group 3"/>
          <p:cNvGrpSpPr/>
          <p:nvPr/>
        </p:nvGrpSpPr>
        <p:grpSpPr>
          <a:xfrm>
            <a:off x="4612719" y="2662557"/>
            <a:ext cx="3235882" cy="1360525"/>
            <a:chOff x="4612719" y="2662557"/>
            <a:chExt cx="3235882" cy="1360525"/>
          </a:xfrm>
        </p:grpSpPr>
        <p:sp>
          <p:nvSpPr>
            <p:cNvPr id="101" name="Rounded Rectangle 79"/>
            <p:cNvSpPr/>
            <p:nvPr/>
          </p:nvSpPr>
          <p:spPr bwMode="auto">
            <a:xfrm>
              <a:off x="4612719" y="2691082"/>
              <a:ext cx="3235882" cy="1332000"/>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smtClean="0">
                <a:latin typeface="Arial" pitchFamily="34" charset="0"/>
                <a:cs typeface="Arial" pitchFamily="34" charset="0"/>
              </a:endParaRPr>
            </a:p>
          </p:txBody>
        </p:sp>
        <p:sp>
          <p:nvSpPr>
            <p:cNvPr id="108" name="Rounded Rectangle 80"/>
            <p:cNvSpPr/>
            <p:nvPr/>
          </p:nvSpPr>
          <p:spPr bwMode="auto">
            <a:xfrm>
              <a:off x="4703934" y="2927472"/>
              <a:ext cx="3068466" cy="1038017"/>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smtClean="0">
                <a:latin typeface="Arial" pitchFamily="34" charset="0"/>
                <a:cs typeface="Arial" pitchFamily="34" charset="0"/>
              </a:endParaRPr>
            </a:p>
          </p:txBody>
        </p:sp>
        <p:sp>
          <p:nvSpPr>
            <p:cNvPr id="162" name="TextBox 69"/>
            <p:cNvSpPr txBox="1"/>
            <p:nvPr/>
          </p:nvSpPr>
          <p:spPr>
            <a:xfrm>
              <a:off x="5083200" y="2662557"/>
              <a:ext cx="2232000" cy="338554"/>
            </a:xfrm>
            <a:prstGeom prst="rect">
              <a:avLst/>
            </a:prstGeom>
            <a:noFill/>
          </p:spPr>
          <p:txBody>
            <a:bodyPr wrap="square" lIns="0" rIns="0" rtlCol="0" anchor="ctr">
              <a:spAutoFit/>
            </a:bodyPr>
            <a:lstStyle/>
            <a:p>
              <a:pPr algn="ctr"/>
              <a:r>
                <a:rPr lang="en-US" sz="1600" b="1" dirty="0" smtClean="0">
                  <a:latin typeface="Arial" pitchFamily="34" charset="0"/>
                  <a:cs typeface="Arial" pitchFamily="34" charset="0"/>
                </a:rPr>
                <a:t>COMPONENT DESIGN</a:t>
              </a:r>
            </a:p>
          </p:txBody>
        </p:sp>
        <p:grpSp>
          <p:nvGrpSpPr>
            <p:cNvPr id="163" name="Gruppieren 162"/>
            <p:cNvGrpSpPr/>
            <p:nvPr/>
          </p:nvGrpSpPr>
          <p:grpSpPr>
            <a:xfrm>
              <a:off x="4760759" y="2974615"/>
              <a:ext cx="924862" cy="900000"/>
              <a:chOff x="4902926" y="2974615"/>
              <a:chExt cx="924862" cy="900000"/>
            </a:xfrm>
          </p:grpSpPr>
          <p:sp>
            <p:nvSpPr>
              <p:cNvPr id="164" name="Rectangle 41"/>
              <p:cNvSpPr/>
              <p:nvPr/>
            </p:nvSpPr>
            <p:spPr bwMode="auto">
              <a:xfrm>
                <a:off x="4902926" y="2974615"/>
                <a:ext cx="924862" cy="900000"/>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smtClean="0">
                    <a:solidFill>
                      <a:schemeClr val="tx1"/>
                    </a:solidFill>
                    <a:latin typeface="+mj-lt"/>
                  </a:rPr>
                  <a:t>JMAG</a:t>
                </a:r>
                <a:endParaRPr kumimoji="0" lang="en-US" sz="1200" b="1" i="0" u="none" strike="noStrike" cap="none" normalizeH="0" baseline="0" dirty="0" smtClean="0">
                  <a:ln>
                    <a:noFill/>
                  </a:ln>
                  <a:solidFill>
                    <a:schemeClr val="tx1"/>
                  </a:solidFill>
                  <a:effectLst/>
                  <a:latin typeface="+mj-lt"/>
                </a:endParaRPr>
              </a:p>
            </p:txBody>
          </p:sp>
          <p:pic>
            <p:nvPicPr>
              <p:cNvPr id="165" name="Picture 4" descr="http://www.zmulate.com/_/rsrc/1231463684581/examples/bevel_gear_stress.png?height=293&amp;width=420"/>
              <p:cNvPicPr>
                <a:picLocks noChangeAspect="1" noChangeArrowheads="1"/>
              </p:cNvPicPr>
              <p:nvPr/>
            </p:nvPicPr>
            <p:blipFill rotWithShape="1">
              <a:blip r:embed="rId9" cstate="print">
                <a:grayscl/>
              </a:blip>
              <a:srcRect l="41130" t="22824" r="5989" b="32062"/>
              <a:stretch/>
            </p:blipFill>
            <p:spPr bwMode="auto">
              <a:xfrm>
                <a:off x="4953133" y="3088667"/>
                <a:ext cx="844553" cy="502643"/>
              </a:xfrm>
              <a:prstGeom prst="rect">
                <a:avLst/>
              </a:prstGeom>
              <a:noFill/>
              <a:ln>
                <a:solidFill>
                  <a:srgbClr val="5F5F5F"/>
                </a:solidFill>
              </a:ln>
            </p:spPr>
          </p:pic>
        </p:grpSp>
        <p:grpSp>
          <p:nvGrpSpPr>
            <p:cNvPr id="168" name="Gruppieren 167"/>
            <p:cNvGrpSpPr/>
            <p:nvPr/>
          </p:nvGrpSpPr>
          <p:grpSpPr>
            <a:xfrm>
              <a:off x="5757978" y="2974615"/>
              <a:ext cx="924862" cy="900000"/>
              <a:chOff x="5757978" y="2974615"/>
              <a:chExt cx="924862" cy="900000"/>
            </a:xfrm>
          </p:grpSpPr>
          <p:sp>
            <p:nvSpPr>
              <p:cNvPr id="169" name="Rectangle 41"/>
              <p:cNvSpPr/>
              <p:nvPr/>
            </p:nvSpPr>
            <p:spPr bwMode="auto">
              <a:xfrm>
                <a:off x="5757978" y="2974615"/>
                <a:ext cx="924862" cy="900000"/>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mj-lt"/>
                  </a:rPr>
                  <a:t>SABER</a:t>
                </a:r>
              </a:p>
            </p:txBody>
          </p:sp>
          <p:pic>
            <p:nvPicPr>
              <p:cNvPr id="170" name="Picture 2" descr="1234.JPG"/>
              <p:cNvPicPr>
                <a:picLocks noChangeAspect="1" noChangeArrowheads="1"/>
              </p:cNvPicPr>
              <p:nvPr/>
            </p:nvPicPr>
            <p:blipFill rotWithShape="1">
              <a:blip r:embed="rId10" cstate="print">
                <a:grayscl/>
                <a:extLst>
                  <a:ext uri="{BEBA8EAE-BF5A-486C-A8C5-ECC9F3942E4B}">
                    <a14:imgProps xmlns:a14="http://schemas.microsoft.com/office/drawing/2010/main">
                      <a14:imgLayer r:embed="rId11">
                        <a14:imgEffect>
                          <a14:brightnessContrast bright="40000" contrast="20000"/>
                        </a14:imgEffect>
                      </a14:imgLayer>
                    </a14:imgProps>
                  </a:ext>
                  <a:ext uri="{28A0092B-C50C-407E-A947-70E740481C1C}">
                    <a14:useLocalDpi xmlns:a14="http://schemas.microsoft.com/office/drawing/2010/main" val="0"/>
                  </a:ext>
                </a:extLst>
              </a:blip>
              <a:srcRect l="8706" t="17198" r="36229" b="32046"/>
              <a:stretch/>
            </p:blipFill>
            <p:spPr bwMode="auto">
              <a:xfrm>
                <a:off x="5798132" y="3088666"/>
                <a:ext cx="844553" cy="504387"/>
              </a:xfrm>
              <a:prstGeom prst="rect">
                <a:avLst/>
              </a:prstGeom>
              <a:noFill/>
              <a:ln>
                <a:solidFill>
                  <a:srgbClr val="5F5F5F"/>
                </a:solidFill>
              </a:ln>
              <a:extLst>
                <a:ext uri="{909E8E84-426E-40DD-AFC4-6F175D3DCCD1}">
                  <a14:hiddenFill xmlns:a14="http://schemas.microsoft.com/office/drawing/2010/main">
                    <a:solidFill>
                      <a:srgbClr val="FFFFFF"/>
                    </a:solidFill>
                  </a14:hiddenFill>
                </a:ext>
              </a:extLst>
            </p:spPr>
          </p:pic>
        </p:grpSp>
        <p:grpSp>
          <p:nvGrpSpPr>
            <p:cNvPr id="99" name="Gruppieren 167"/>
            <p:cNvGrpSpPr/>
            <p:nvPr/>
          </p:nvGrpSpPr>
          <p:grpSpPr>
            <a:xfrm>
              <a:off x="6766560" y="2971800"/>
              <a:ext cx="924862" cy="900000"/>
              <a:chOff x="5742738" y="2974615"/>
              <a:chExt cx="924862" cy="900000"/>
            </a:xfrm>
          </p:grpSpPr>
          <p:sp>
            <p:nvSpPr>
              <p:cNvPr id="117" name="Rectangle 41"/>
              <p:cNvSpPr/>
              <p:nvPr/>
            </p:nvSpPr>
            <p:spPr bwMode="auto">
              <a:xfrm>
                <a:off x="5742738" y="2974615"/>
                <a:ext cx="924862" cy="900000"/>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mj-lt"/>
                  </a:rPr>
                  <a:t>SPICE</a:t>
                </a:r>
              </a:p>
            </p:txBody>
          </p:sp>
          <p:pic>
            <p:nvPicPr>
              <p:cNvPr id="118" name="Picture 2" descr="1234.JPG"/>
              <p:cNvPicPr>
                <a:picLocks noChangeAspect="1" noChangeArrowheads="1"/>
              </p:cNvPicPr>
              <p:nvPr/>
            </p:nvPicPr>
            <p:blipFill rotWithShape="1">
              <a:blip r:embed="rId10" cstate="print">
                <a:grayscl/>
                <a:extLst>
                  <a:ext uri="{BEBA8EAE-BF5A-486C-A8C5-ECC9F3942E4B}">
                    <a14:imgProps xmlns:a14="http://schemas.microsoft.com/office/drawing/2010/main">
                      <a14:imgLayer r:embed="rId11">
                        <a14:imgEffect>
                          <a14:brightnessContrast bright="40000" contrast="20000"/>
                        </a14:imgEffect>
                      </a14:imgLayer>
                    </a14:imgProps>
                  </a:ext>
                  <a:ext uri="{28A0092B-C50C-407E-A947-70E740481C1C}">
                    <a14:useLocalDpi xmlns:a14="http://schemas.microsoft.com/office/drawing/2010/main" val="0"/>
                  </a:ext>
                </a:extLst>
              </a:blip>
              <a:srcRect l="8706" t="17198" r="36229" b="32046"/>
              <a:stretch/>
            </p:blipFill>
            <p:spPr bwMode="auto">
              <a:xfrm>
                <a:off x="5798132" y="3088666"/>
                <a:ext cx="844553" cy="504387"/>
              </a:xfrm>
              <a:prstGeom prst="rect">
                <a:avLst/>
              </a:prstGeom>
              <a:noFill/>
              <a:ln>
                <a:solidFill>
                  <a:srgbClr val="5F5F5F"/>
                </a:solidFill>
              </a:ln>
              <a:extLst>
                <a:ext uri="{909E8E84-426E-40DD-AFC4-6F175D3DCCD1}">
                  <a14:hiddenFill xmlns:a14="http://schemas.microsoft.com/office/drawing/2010/main">
                    <a:solidFill>
                      <a:srgbClr val="FFFFFF"/>
                    </a:solidFill>
                  </a14:hiddenFill>
                </a:ext>
              </a:extLst>
            </p:spPr>
          </p:pic>
        </p:grpSp>
      </p:grpSp>
      <p:grpSp>
        <p:nvGrpSpPr>
          <p:cNvPr id="26" name="Gruppieren 25"/>
          <p:cNvGrpSpPr/>
          <p:nvPr/>
        </p:nvGrpSpPr>
        <p:grpSpPr>
          <a:xfrm>
            <a:off x="4339266" y="3452835"/>
            <a:ext cx="4503818" cy="1611712"/>
            <a:chOff x="4339266" y="2538835"/>
            <a:chExt cx="4503818" cy="1611712"/>
          </a:xfrm>
        </p:grpSpPr>
        <p:sp>
          <p:nvSpPr>
            <p:cNvPr id="182" name="AutoShape 32"/>
            <p:cNvSpPr>
              <a:spLocks noChangeArrowheads="1"/>
            </p:cNvSpPr>
            <p:nvPr/>
          </p:nvSpPr>
          <p:spPr bwMode="auto">
            <a:xfrm>
              <a:off x="5798132" y="3300749"/>
              <a:ext cx="3044952" cy="849798"/>
            </a:xfrm>
            <a:prstGeom prst="roundRect">
              <a:avLst>
                <a:gd name="adj" fmla="val 10162"/>
              </a:avLst>
            </a:prstGeom>
            <a:solidFill>
              <a:schemeClr val="accent4"/>
            </a:solidFill>
            <a:ln w="12700" algn="ctr">
              <a:noFill/>
              <a:miter lim="800000"/>
              <a:headEnd/>
              <a:tailEnd/>
            </a:ln>
          </p:spPr>
          <p:txBody>
            <a:bodyPr lIns="36000" tIns="9144" rIns="36000" bIns="9144" anchor="ctr"/>
            <a:lstStyle/>
            <a:p>
              <a:pPr algn="ctr">
                <a:buNone/>
                <a:defRPr/>
              </a:pPr>
              <a:r>
                <a:rPr lang="en-US" sz="1600" dirty="0" smtClean="0">
                  <a:solidFill>
                    <a:schemeClr val="bg1"/>
                  </a:solidFill>
                  <a:latin typeface="Arial" pitchFamily="34" charset="0"/>
                  <a:cs typeface="Arial" pitchFamily="34" charset="0"/>
                </a:rPr>
                <a:t>Co-simulation can be used</a:t>
              </a:r>
              <a:br>
                <a:rPr lang="en-US" sz="1600" dirty="0" smtClean="0">
                  <a:solidFill>
                    <a:schemeClr val="bg1"/>
                  </a:solidFill>
                  <a:latin typeface="Arial" pitchFamily="34" charset="0"/>
                  <a:cs typeface="Arial" pitchFamily="34" charset="0"/>
                </a:rPr>
              </a:br>
              <a:r>
                <a:rPr lang="en-US" sz="1600" dirty="0" smtClean="0">
                  <a:solidFill>
                    <a:schemeClr val="bg1"/>
                  </a:solidFill>
                  <a:latin typeface="Arial" pitchFamily="34" charset="0"/>
                  <a:cs typeface="Arial" pitchFamily="34" charset="0"/>
                </a:rPr>
                <a:t>as a verification step</a:t>
              </a:r>
              <a:endParaRPr lang="en-US" sz="1600" dirty="0">
                <a:solidFill>
                  <a:schemeClr val="bg1"/>
                </a:solidFill>
                <a:latin typeface="Arial" pitchFamily="34" charset="0"/>
                <a:cs typeface="Arial" pitchFamily="34" charset="0"/>
              </a:endParaRPr>
            </a:p>
          </p:txBody>
        </p:sp>
        <p:cxnSp>
          <p:nvCxnSpPr>
            <p:cNvPr id="183" name="Straight Connector 59"/>
            <p:cNvCxnSpPr>
              <a:endCxn id="182" idx="1"/>
            </p:cNvCxnSpPr>
            <p:nvPr/>
          </p:nvCxnSpPr>
          <p:spPr>
            <a:xfrm>
              <a:off x="4339266" y="2538835"/>
              <a:ext cx="1458866" cy="1186813"/>
            </a:xfrm>
            <a:prstGeom prst="line">
              <a:avLst/>
            </a:prstGeom>
            <a:solidFill>
              <a:schemeClr val="accent1"/>
            </a:solidFill>
            <a:ln w="12700" cap="flat" cmpd="sng" algn="ctr">
              <a:solidFill>
                <a:schemeClr val="accent4"/>
              </a:solidFill>
              <a:prstDash val="solid"/>
              <a:round/>
              <a:headEnd type="oval" w="med" len="med"/>
              <a:tailEnd type="none" w="med" len="med"/>
            </a:ln>
            <a:effectLst/>
          </p:spPr>
        </p:cxnSp>
      </p:grpSp>
    </p:spTree>
    <p:extLst>
      <p:ext uri="{BB962C8B-B14F-4D97-AF65-F5344CB8AC3E}">
        <p14:creationId xmlns:p14="http://schemas.microsoft.com/office/powerpoint/2010/main" val="230922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500"/>
                                        <p:tgtEl>
                                          <p:spTgt spid="17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4"/>
                                        </p:tgtEl>
                                        <p:attrNameLst>
                                          <p:attrName>style.visibility</p:attrName>
                                        </p:attrNameLst>
                                      </p:cBhvr>
                                      <p:to>
                                        <p:strVal val="visible"/>
                                      </p:to>
                                    </p:set>
                                    <p:animEffect transition="in" filter="fade">
                                      <p:cBhvr>
                                        <p:cTn id="11" dur="500"/>
                                        <p:tgtEl>
                                          <p:spTgt spid="17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6"/>
                                        </p:tgtEl>
                                        <p:attrNameLst>
                                          <p:attrName>style.visibility</p:attrName>
                                        </p:attrNameLst>
                                      </p:cBhvr>
                                      <p:to>
                                        <p:strVal val="visible"/>
                                      </p:to>
                                    </p:set>
                                    <p:animEffect transition="in" filter="fade">
                                      <p:cBhvr>
                                        <p:cTn id="15" dur="500"/>
                                        <p:tgtEl>
                                          <p:spTgt spid="166"/>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7"/>
                                        </p:tgtEl>
                                        <p:attrNameLst>
                                          <p:attrName>style.visibility</p:attrName>
                                        </p:attrNameLst>
                                      </p:cBhvr>
                                      <p:to>
                                        <p:strVal val="visible"/>
                                      </p:to>
                                    </p:set>
                                    <p:animEffect transition="in" filter="fade">
                                      <p:cBhvr>
                                        <p:cTn id="32" dur="500"/>
                                        <p:tgtEl>
                                          <p:spTgt spid="167"/>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p:bldP spid="16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73046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Aircraft Power Network</a:t>
            </a:r>
            <a:br>
              <a:rPr lang="en-US" dirty="0" smtClean="0"/>
            </a:br>
            <a:endParaRPr lang="en-US" dirty="0"/>
          </a:p>
        </p:txBody>
      </p:sp>
      <p:sp>
        <p:nvSpPr>
          <p:cNvPr id="3" name="Inhaltsplatzhalter 2"/>
          <p:cNvSpPr>
            <a:spLocks noGrp="1"/>
          </p:cNvSpPr>
          <p:nvPr>
            <p:ph idx="1"/>
          </p:nvPr>
        </p:nvSpPr>
        <p:spPr/>
        <p:txBody>
          <a:bodyPr/>
          <a:lstStyle/>
          <a:p>
            <a:r>
              <a:rPr lang="en-US" dirty="0" smtClean="0"/>
              <a:t>Half-aircraft model</a:t>
            </a:r>
          </a:p>
          <a:p>
            <a:pPr lvl="1"/>
            <a:r>
              <a:rPr lang="en-US" dirty="0" smtClean="0"/>
              <a:t>One generator</a:t>
            </a:r>
          </a:p>
          <a:p>
            <a:pPr lvl="1"/>
            <a:r>
              <a:rPr lang="en-US" dirty="0" smtClean="0"/>
              <a:t>AC bus with loads</a:t>
            </a:r>
          </a:p>
          <a:p>
            <a:pPr lvl="1"/>
            <a:r>
              <a:rPr lang="en-US" dirty="0" smtClean="0"/>
              <a:t>TRU (Transformer-</a:t>
            </a:r>
            <a:br>
              <a:rPr lang="en-US" dirty="0" smtClean="0"/>
            </a:br>
            <a:r>
              <a:rPr lang="en-US" dirty="0" smtClean="0"/>
              <a:t>Rectifier Unit)</a:t>
            </a:r>
          </a:p>
          <a:p>
            <a:pPr lvl="1"/>
            <a:r>
              <a:rPr lang="en-US" dirty="0" smtClean="0"/>
              <a:t>DC bus with loads</a:t>
            </a:r>
            <a:br>
              <a:rPr lang="en-US" dirty="0" smtClean="0"/>
            </a:br>
            <a:r>
              <a:rPr lang="en-US" dirty="0" smtClean="0"/>
              <a:t>and battery</a:t>
            </a:r>
          </a:p>
          <a:p>
            <a:pPr lvl="2"/>
            <a:endParaRPr lang="en-US" dirty="0" smtClean="0"/>
          </a:p>
          <a:p>
            <a:r>
              <a:rPr lang="en-US" dirty="0" smtClean="0"/>
              <a:t>Breakers open and close</a:t>
            </a:r>
            <a:br>
              <a:rPr lang="en-US" dirty="0" smtClean="0"/>
            </a:br>
            <a:r>
              <a:rPr lang="en-US" dirty="0" smtClean="0"/>
              <a:t>during flight cycle</a:t>
            </a:r>
          </a:p>
          <a:p>
            <a:pPr lvl="1"/>
            <a:endParaRPr lang="en-US" dirty="0" smtClean="0"/>
          </a:p>
        </p:txBody>
      </p:sp>
      <p:grpSp>
        <p:nvGrpSpPr>
          <p:cNvPr id="119" name="Gruppieren 118"/>
          <p:cNvGrpSpPr/>
          <p:nvPr/>
        </p:nvGrpSpPr>
        <p:grpSpPr>
          <a:xfrm>
            <a:off x="7053494" y="5813950"/>
            <a:ext cx="1502187" cy="432000"/>
            <a:chOff x="6541714" y="6149230"/>
            <a:chExt cx="1502187" cy="432000"/>
          </a:xfrm>
        </p:grpSpPr>
        <p:grpSp>
          <p:nvGrpSpPr>
            <p:cNvPr id="112" name="Gruppieren 111"/>
            <p:cNvGrpSpPr/>
            <p:nvPr/>
          </p:nvGrpSpPr>
          <p:grpSpPr>
            <a:xfrm rot="16200000">
              <a:off x="6551434" y="6139510"/>
              <a:ext cx="432000" cy="451440"/>
              <a:chOff x="5173200" y="2235540"/>
              <a:chExt cx="432000" cy="451440"/>
            </a:xfrm>
          </p:grpSpPr>
          <p:cxnSp>
            <p:nvCxnSpPr>
              <p:cNvPr id="113" name="Gerade Verbindung 11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Gruppieren 113"/>
              <p:cNvGrpSpPr/>
              <p:nvPr/>
            </p:nvGrpSpPr>
            <p:grpSpPr>
              <a:xfrm>
                <a:off x="5173200" y="2415540"/>
                <a:ext cx="432000" cy="91440"/>
                <a:chOff x="6327600" y="1889760"/>
                <a:chExt cx="756000" cy="91440"/>
              </a:xfrm>
            </p:grpSpPr>
            <p:cxnSp>
              <p:nvCxnSpPr>
                <p:cNvPr id="116" name="Gerade Verbindung 11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5" name="Gerade Verbindung 11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8" name="Textfeld 117"/>
            <p:cNvSpPr txBox="1"/>
            <p:nvPr/>
          </p:nvSpPr>
          <p:spPr>
            <a:xfrm>
              <a:off x="6961553" y="6164849"/>
              <a:ext cx="1082348" cy="400110"/>
            </a:xfrm>
            <a:prstGeom prst="rect">
              <a:avLst/>
            </a:prstGeom>
            <a:noFill/>
          </p:spPr>
          <p:txBody>
            <a:bodyPr wrap="none" rtlCol="0">
              <a:spAutoFit/>
            </a:bodyPr>
            <a:lstStyle/>
            <a:p>
              <a:r>
                <a:rPr lang="en-US" sz="2000" dirty="0" smtClean="0">
                  <a:latin typeface="Arial" pitchFamily="34" charset="0"/>
                  <a:cs typeface="Arial" pitchFamily="34" charset="0"/>
                </a:rPr>
                <a:t>Breaker</a:t>
              </a:r>
              <a:endParaRPr lang="en-US" sz="2000" dirty="0">
                <a:latin typeface="Arial" pitchFamily="34" charset="0"/>
                <a:cs typeface="Arial" pitchFamily="34" charset="0"/>
              </a:endParaRPr>
            </a:p>
          </p:txBody>
        </p:sp>
      </p:grpSp>
      <p:grpSp>
        <p:nvGrpSpPr>
          <p:cNvPr id="122" name="Gruppieren 121"/>
          <p:cNvGrpSpPr/>
          <p:nvPr/>
        </p:nvGrpSpPr>
        <p:grpSpPr>
          <a:xfrm>
            <a:off x="4824957" y="3434835"/>
            <a:ext cx="1638590" cy="2771451"/>
            <a:chOff x="4313177" y="3770115"/>
            <a:chExt cx="1638590" cy="2771451"/>
          </a:xfrm>
        </p:grpSpPr>
        <p:grpSp>
          <p:nvGrpSpPr>
            <p:cNvPr id="83" name="Gruppieren 82"/>
            <p:cNvGrpSpPr/>
            <p:nvPr/>
          </p:nvGrpSpPr>
          <p:grpSpPr>
            <a:xfrm rot="16200000">
              <a:off x="5410574" y="4608498"/>
              <a:ext cx="432000" cy="451440"/>
              <a:chOff x="6489600" y="1709760"/>
              <a:chExt cx="432000" cy="451440"/>
            </a:xfrm>
            <a:solidFill>
              <a:srgbClr val="DDDDDD"/>
            </a:solidFill>
          </p:grpSpPr>
          <p:cxnSp>
            <p:nvCxnSpPr>
              <p:cNvPr id="84" name="Gerade Verbindung 83"/>
              <p:cNvCxnSpPr/>
              <p:nvPr/>
            </p:nvCxnSpPr>
            <p:spPr>
              <a:xfrm>
                <a:off x="6705600" y="170976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nvGrpSpPr>
              <p:cNvPr id="85" name="Gruppieren 84"/>
              <p:cNvGrpSpPr/>
              <p:nvPr/>
            </p:nvGrpSpPr>
            <p:grpSpPr>
              <a:xfrm>
                <a:off x="6489600" y="1889760"/>
                <a:ext cx="432000" cy="91440"/>
                <a:chOff x="6327600" y="1889760"/>
                <a:chExt cx="756000" cy="91440"/>
              </a:xfrm>
              <a:grpFill/>
            </p:grpSpPr>
            <p:cxnSp>
              <p:nvCxnSpPr>
                <p:cNvPr id="87" name="Gerade Verbindung 86"/>
                <p:cNvCxnSpPr/>
                <p:nvPr/>
              </p:nvCxnSpPr>
              <p:spPr>
                <a:xfrm>
                  <a:off x="6327600" y="188976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nvCxnSpPr>
              <p:spPr>
                <a:xfrm>
                  <a:off x="6327600" y="198120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cxnSp>
            <p:nvCxnSpPr>
              <p:cNvPr id="86" name="Gerade Verbindung 85"/>
              <p:cNvCxnSpPr/>
              <p:nvPr/>
            </p:nvCxnSpPr>
            <p:spPr>
              <a:xfrm>
                <a:off x="6705600" y="198120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sp>
          <p:nvSpPr>
            <p:cNvPr id="89" name="Abgerundetes Rechteck 88"/>
            <p:cNvSpPr/>
            <p:nvPr/>
          </p:nvSpPr>
          <p:spPr>
            <a:xfrm>
              <a:off x="4550634" y="4607418"/>
              <a:ext cx="900000" cy="468000"/>
            </a:xfrm>
            <a:prstGeom prst="roundRect">
              <a:avLst/>
            </a:prstGeom>
            <a:solidFill>
              <a:srgbClr val="DDDDDD"/>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969696"/>
                  </a:solidFill>
                  <a:latin typeface="Arial" pitchFamily="34" charset="0"/>
                  <a:cs typeface="Arial" pitchFamily="34" charset="0"/>
                </a:rPr>
                <a:t>GEN</a:t>
              </a:r>
            </a:p>
          </p:txBody>
        </p:sp>
        <p:grpSp>
          <p:nvGrpSpPr>
            <p:cNvPr id="90" name="Gruppieren 89"/>
            <p:cNvGrpSpPr/>
            <p:nvPr/>
          </p:nvGrpSpPr>
          <p:grpSpPr>
            <a:xfrm rot="16200000">
              <a:off x="5410574" y="3862128"/>
              <a:ext cx="432000" cy="451440"/>
              <a:chOff x="6489600" y="1709760"/>
              <a:chExt cx="432000" cy="451440"/>
            </a:xfrm>
            <a:solidFill>
              <a:srgbClr val="DDDDDD"/>
            </a:solidFill>
          </p:grpSpPr>
          <p:cxnSp>
            <p:nvCxnSpPr>
              <p:cNvPr id="91" name="Gerade Verbindung 90"/>
              <p:cNvCxnSpPr/>
              <p:nvPr/>
            </p:nvCxnSpPr>
            <p:spPr>
              <a:xfrm>
                <a:off x="6705600" y="170976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nvGrpSpPr>
              <p:cNvPr id="92" name="Gruppieren 91"/>
              <p:cNvGrpSpPr/>
              <p:nvPr/>
            </p:nvGrpSpPr>
            <p:grpSpPr>
              <a:xfrm>
                <a:off x="6489600" y="1889760"/>
                <a:ext cx="432000" cy="91440"/>
                <a:chOff x="6327600" y="1889760"/>
                <a:chExt cx="756000" cy="91440"/>
              </a:xfrm>
              <a:grpFill/>
            </p:grpSpPr>
            <p:cxnSp>
              <p:nvCxnSpPr>
                <p:cNvPr id="94" name="Gerade Verbindung 93"/>
                <p:cNvCxnSpPr/>
                <p:nvPr/>
              </p:nvCxnSpPr>
              <p:spPr>
                <a:xfrm>
                  <a:off x="6327600" y="188976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nvCxnSpPr>
              <p:spPr>
                <a:xfrm>
                  <a:off x="6327600" y="198120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cxnSp>
            <p:nvCxnSpPr>
              <p:cNvPr id="93" name="Gerade Verbindung 92"/>
              <p:cNvCxnSpPr/>
              <p:nvPr/>
            </p:nvCxnSpPr>
            <p:spPr>
              <a:xfrm>
                <a:off x="6705600" y="198120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grpSp>
          <p:nvGrpSpPr>
            <p:cNvPr id="97" name="Gruppieren 96"/>
            <p:cNvGrpSpPr/>
            <p:nvPr/>
          </p:nvGrpSpPr>
          <p:grpSpPr>
            <a:xfrm rot="16200000">
              <a:off x="5410574" y="5184290"/>
              <a:ext cx="432000" cy="451440"/>
              <a:chOff x="6489600" y="1709760"/>
              <a:chExt cx="432000" cy="451440"/>
            </a:xfrm>
            <a:solidFill>
              <a:srgbClr val="DDDDDD"/>
            </a:solidFill>
          </p:grpSpPr>
          <p:cxnSp>
            <p:nvCxnSpPr>
              <p:cNvPr id="98" name="Gerade Verbindung 97"/>
              <p:cNvCxnSpPr/>
              <p:nvPr/>
            </p:nvCxnSpPr>
            <p:spPr>
              <a:xfrm>
                <a:off x="6705600" y="170976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nvGrpSpPr>
              <p:cNvPr id="99" name="Gruppieren 98"/>
              <p:cNvGrpSpPr/>
              <p:nvPr/>
            </p:nvGrpSpPr>
            <p:grpSpPr>
              <a:xfrm>
                <a:off x="6489600" y="1889760"/>
                <a:ext cx="432000" cy="91440"/>
                <a:chOff x="6327600" y="1889760"/>
                <a:chExt cx="756000" cy="91440"/>
              </a:xfrm>
              <a:grpFill/>
            </p:grpSpPr>
            <p:cxnSp>
              <p:nvCxnSpPr>
                <p:cNvPr id="101" name="Gerade Verbindung 100"/>
                <p:cNvCxnSpPr/>
                <p:nvPr/>
              </p:nvCxnSpPr>
              <p:spPr>
                <a:xfrm>
                  <a:off x="6327600" y="188976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nvCxnSpPr>
              <p:spPr>
                <a:xfrm>
                  <a:off x="6327600" y="198120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cxnSp>
            <p:nvCxnSpPr>
              <p:cNvPr id="100" name="Gerade Verbindung 99"/>
              <p:cNvCxnSpPr/>
              <p:nvPr/>
            </p:nvCxnSpPr>
            <p:spPr>
              <a:xfrm>
                <a:off x="6705600" y="198120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sp>
          <p:nvSpPr>
            <p:cNvPr id="96" name="Abgerundetes Rechteck 95"/>
            <p:cNvSpPr/>
            <p:nvPr/>
          </p:nvSpPr>
          <p:spPr>
            <a:xfrm>
              <a:off x="4550634" y="3861048"/>
              <a:ext cx="900000" cy="468000"/>
            </a:xfrm>
            <a:prstGeom prst="roundRect">
              <a:avLst/>
            </a:prstGeom>
            <a:solidFill>
              <a:srgbClr val="DDDDDD"/>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969696"/>
                  </a:solidFill>
                  <a:latin typeface="Arial" pitchFamily="34" charset="0"/>
                  <a:cs typeface="Arial" pitchFamily="34" charset="0"/>
                </a:rPr>
                <a:t>APU</a:t>
              </a:r>
            </a:p>
          </p:txBody>
        </p:sp>
        <p:grpSp>
          <p:nvGrpSpPr>
            <p:cNvPr id="110" name="Gruppieren 109"/>
            <p:cNvGrpSpPr/>
            <p:nvPr/>
          </p:nvGrpSpPr>
          <p:grpSpPr>
            <a:xfrm>
              <a:off x="4765024" y="5253518"/>
              <a:ext cx="656160" cy="312986"/>
              <a:chOff x="2483768" y="5151120"/>
              <a:chExt cx="1325880" cy="632440"/>
            </a:xfrm>
          </p:grpSpPr>
          <p:grpSp>
            <p:nvGrpSpPr>
              <p:cNvPr id="106" name="Gruppieren 105"/>
              <p:cNvGrpSpPr/>
              <p:nvPr/>
            </p:nvGrpSpPr>
            <p:grpSpPr>
              <a:xfrm>
                <a:off x="2483768" y="5151120"/>
                <a:ext cx="914400" cy="632440"/>
                <a:chOff x="2483768" y="3973272"/>
                <a:chExt cx="914400" cy="1810288"/>
              </a:xfrm>
            </p:grpSpPr>
            <p:cxnSp>
              <p:nvCxnSpPr>
                <p:cNvPr id="104" name="Gerade Verbindung 103"/>
                <p:cNvCxnSpPr/>
                <p:nvPr/>
              </p:nvCxnSpPr>
              <p:spPr>
                <a:xfrm>
                  <a:off x="2483768" y="3973272"/>
                  <a:ext cx="914400" cy="9144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nvCxnSpPr>
              <p:spPr>
                <a:xfrm flipV="1">
                  <a:off x="2483768" y="4869160"/>
                  <a:ext cx="914400" cy="9144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grpSp>
            <p:nvGrpSpPr>
              <p:cNvPr id="107" name="Gruppieren 106"/>
              <p:cNvGrpSpPr/>
              <p:nvPr/>
            </p:nvGrpSpPr>
            <p:grpSpPr>
              <a:xfrm>
                <a:off x="2895248" y="5151120"/>
                <a:ext cx="914400" cy="632440"/>
                <a:chOff x="2483768" y="3973272"/>
                <a:chExt cx="914400" cy="1810288"/>
              </a:xfrm>
            </p:grpSpPr>
            <p:cxnSp>
              <p:nvCxnSpPr>
                <p:cNvPr id="108" name="Gerade Verbindung 107"/>
                <p:cNvCxnSpPr/>
                <p:nvPr/>
              </p:nvCxnSpPr>
              <p:spPr>
                <a:xfrm>
                  <a:off x="2483768" y="3973272"/>
                  <a:ext cx="914400" cy="9144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nvCxnSpPr>
              <p:spPr>
                <a:xfrm flipV="1">
                  <a:off x="2483768" y="4869160"/>
                  <a:ext cx="914400" cy="9144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grpSp>
        <p:sp>
          <p:nvSpPr>
            <p:cNvPr id="111" name="Textfeld 110"/>
            <p:cNvSpPr txBox="1"/>
            <p:nvPr/>
          </p:nvSpPr>
          <p:spPr>
            <a:xfrm>
              <a:off x="4651429" y="5626010"/>
              <a:ext cx="891591" cy="523220"/>
            </a:xfrm>
            <a:prstGeom prst="rect">
              <a:avLst/>
            </a:prstGeom>
            <a:noFill/>
          </p:spPr>
          <p:txBody>
            <a:bodyPr wrap="none" rtlCol="0">
              <a:spAutoFit/>
            </a:bodyPr>
            <a:lstStyle/>
            <a:p>
              <a:pPr algn="ctr"/>
              <a:r>
                <a:rPr lang="en-US" sz="1400" b="1" dirty="0" smtClean="0">
                  <a:solidFill>
                    <a:srgbClr val="969696"/>
                  </a:solidFill>
                  <a:latin typeface="Arial" pitchFamily="34" charset="0"/>
                  <a:cs typeface="Arial" pitchFamily="34" charset="0"/>
                </a:rPr>
                <a:t>External</a:t>
              </a:r>
              <a:br>
                <a:rPr lang="en-US" sz="1400" b="1" dirty="0" smtClean="0">
                  <a:solidFill>
                    <a:srgbClr val="969696"/>
                  </a:solidFill>
                  <a:latin typeface="Arial" pitchFamily="34" charset="0"/>
                  <a:cs typeface="Arial" pitchFamily="34" charset="0"/>
                </a:rPr>
              </a:br>
              <a:r>
                <a:rPr lang="en-US" sz="1400" b="1" dirty="0" smtClean="0">
                  <a:solidFill>
                    <a:srgbClr val="969696"/>
                  </a:solidFill>
                  <a:latin typeface="Arial" pitchFamily="34" charset="0"/>
                  <a:cs typeface="Arial" pitchFamily="34" charset="0"/>
                </a:rPr>
                <a:t>Power</a:t>
              </a:r>
              <a:endParaRPr lang="en-US" sz="1400" b="1" dirty="0">
                <a:solidFill>
                  <a:srgbClr val="969696"/>
                </a:solidFill>
                <a:latin typeface="Arial" pitchFamily="34" charset="0"/>
                <a:cs typeface="Arial" pitchFamily="34" charset="0"/>
              </a:endParaRPr>
            </a:p>
          </p:txBody>
        </p:sp>
        <p:sp>
          <p:nvSpPr>
            <p:cNvPr id="120" name="Rechteck 119"/>
            <p:cNvSpPr/>
            <p:nvPr/>
          </p:nvSpPr>
          <p:spPr>
            <a:xfrm>
              <a:off x="4463716" y="3770115"/>
              <a:ext cx="1337512" cy="2394734"/>
            </a:xfrm>
            <a:prstGeom prst="rect">
              <a:avLst/>
            </a:prstGeom>
            <a:noFill/>
            <a:ln w="28575">
              <a:solidFill>
                <a:srgbClr val="C0C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21" name="Textfeld 120"/>
            <p:cNvSpPr txBox="1"/>
            <p:nvPr/>
          </p:nvSpPr>
          <p:spPr>
            <a:xfrm>
              <a:off x="4313177" y="6141456"/>
              <a:ext cx="1638590" cy="400110"/>
            </a:xfrm>
            <a:prstGeom prst="rect">
              <a:avLst/>
            </a:prstGeom>
            <a:noFill/>
          </p:spPr>
          <p:txBody>
            <a:bodyPr wrap="none" rtlCol="0">
              <a:spAutoFit/>
            </a:bodyPr>
            <a:lstStyle/>
            <a:p>
              <a:pPr algn="ctr"/>
              <a:r>
                <a:rPr lang="en-US" sz="2000" dirty="0" smtClean="0">
                  <a:latin typeface="Arial" pitchFamily="34" charset="0"/>
                  <a:cs typeface="Arial" pitchFamily="34" charset="0"/>
                </a:rPr>
                <a:t>Not modeled</a:t>
              </a:r>
              <a:endParaRPr lang="en-US" sz="2000" dirty="0">
                <a:latin typeface="Arial" pitchFamily="34" charset="0"/>
                <a:cs typeface="Arial" pitchFamily="34" charset="0"/>
              </a:endParaRPr>
            </a:p>
          </p:txBody>
        </p:sp>
      </p:grpSp>
      <p:grpSp>
        <p:nvGrpSpPr>
          <p:cNvPr id="123" name="Gruppieren 122"/>
          <p:cNvGrpSpPr/>
          <p:nvPr/>
        </p:nvGrpSpPr>
        <p:grpSpPr>
          <a:xfrm>
            <a:off x="5062414" y="1726969"/>
            <a:ext cx="3886110" cy="3563762"/>
            <a:chOff x="4550634" y="2062249"/>
            <a:chExt cx="3886110" cy="3563762"/>
          </a:xfrm>
        </p:grpSpPr>
        <p:grpSp>
          <p:nvGrpSpPr>
            <p:cNvPr id="6" name="Gruppieren 5"/>
            <p:cNvGrpSpPr/>
            <p:nvPr/>
          </p:nvGrpSpPr>
          <p:grpSpPr>
            <a:xfrm rot="16200000">
              <a:off x="5410574" y="3105194"/>
              <a:ext cx="432000" cy="451440"/>
              <a:chOff x="6489600" y="1709760"/>
              <a:chExt cx="432000" cy="451440"/>
            </a:xfrm>
          </p:grpSpPr>
          <p:cxnSp>
            <p:nvCxnSpPr>
              <p:cNvPr id="68" name="Gerade Verbindung 67"/>
              <p:cNvCxnSpPr/>
              <p:nvPr/>
            </p:nvCxnSpPr>
            <p:spPr>
              <a:xfrm>
                <a:off x="6705600" y="170976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uppieren 68"/>
              <p:cNvGrpSpPr/>
              <p:nvPr/>
            </p:nvGrpSpPr>
            <p:grpSpPr>
              <a:xfrm>
                <a:off x="6489600" y="1889760"/>
                <a:ext cx="432000" cy="91440"/>
                <a:chOff x="6327600" y="1889760"/>
                <a:chExt cx="756000" cy="91440"/>
              </a:xfrm>
            </p:grpSpPr>
            <p:cxnSp>
              <p:nvCxnSpPr>
                <p:cNvPr id="71" name="Gerade Verbindung 7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0" name="Gerade Verbindung 69"/>
              <p:cNvCxnSpPr/>
              <p:nvPr/>
            </p:nvCxnSpPr>
            <p:spPr>
              <a:xfrm>
                <a:off x="6705600" y="198120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uppieren 6"/>
            <p:cNvGrpSpPr/>
            <p:nvPr/>
          </p:nvGrpSpPr>
          <p:grpSpPr>
            <a:xfrm rot="16200000">
              <a:off x="5918554" y="5184291"/>
              <a:ext cx="432000" cy="451440"/>
              <a:chOff x="5173200" y="2235540"/>
              <a:chExt cx="432000" cy="451440"/>
            </a:xfrm>
          </p:grpSpPr>
          <p:cxnSp>
            <p:nvCxnSpPr>
              <p:cNvPr id="63" name="Gerade Verbindung 6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uppieren 63"/>
              <p:cNvGrpSpPr/>
              <p:nvPr/>
            </p:nvGrpSpPr>
            <p:grpSpPr>
              <a:xfrm>
                <a:off x="5173200" y="2415540"/>
                <a:ext cx="432000" cy="91440"/>
                <a:chOff x="6327600" y="1889760"/>
                <a:chExt cx="756000" cy="91440"/>
              </a:xfrm>
            </p:grpSpPr>
            <p:cxnSp>
              <p:nvCxnSpPr>
                <p:cNvPr id="66" name="Gerade Verbindung 6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Gerade Verbindung 6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uppieren 7"/>
            <p:cNvGrpSpPr/>
            <p:nvPr/>
          </p:nvGrpSpPr>
          <p:grpSpPr>
            <a:xfrm rot="16200000">
              <a:off x="5918554" y="4245891"/>
              <a:ext cx="432000" cy="451440"/>
              <a:chOff x="5173200" y="2235540"/>
              <a:chExt cx="432000" cy="451440"/>
            </a:xfrm>
          </p:grpSpPr>
          <p:cxnSp>
            <p:nvCxnSpPr>
              <p:cNvPr id="58" name="Gerade Verbindung 5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uppieren 58"/>
              <p:cNvGrpSpPr/>
              <p:nvPr/>
            </p:nvGrpSpPr>
            <p:grpSpPr>
              <a:xfrm>
                <a:off x="5173200" y="2415540"/>
                <a:ext cx="432000" cy="91440"/>
                <a:chOff x="6327600" y="1889760"/>
                <a:chExt cx="756000" cy="91440"/>
              </a:xfrm>
            </p:grpSpPr>
            <p:cxnSp>
              <p:nvCxnSpPr>
                <p:cNvPr id="61" name="Gerade Verbindung 6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Gerade Verbindung 5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uppieren 8"/>
            <p:cNvGrpSpPr/>
            <p:nvPr/>
          </p:nvGrpSpPr>
          <p:grpSpPr>
            <a:xfrm rot="16200000">
              <a:off x="5918554" y="3328395"/>
              <a:ext cx="432000" cy="451440"/>
              <a:chOff x="5173200" y="2235540"/>
              <a:chExt cx="432000" cy="451440"/>
            </a:xfrm>
          </p:grpSpPr>
          <p:cxnSp>
            <p:nvCxnSpPr>
              <p:cNvPr id="53" name="Gerade Verbindung 5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uppieren 53"/>
              <p:cNvGrpSpPr/>
              <p:nvPr/>
            </p:nvGrpSpPr>
            <p:grpSpPr>
              <a:xfrm>
                <a:off x="5173200" y="2415540"/>
                <a:ext cx="432000" cy="91440"/>
                <a:chOff x="6327600" y="1889760"/>
                <a:chExt cx="756000" cy="91440"/>
              </a:xfrm>
            </p:grpSpPr>
            <p:cxnSp>
              <p:nvCxnSpPr>
                <p:cNvPr id="56" name="Gerade Verbindung 5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5" name="Gerade Verbindung 5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uppieren 9"/>
            <p:cNvGrpSpPr/>
            <p:nvPr/>
          </p:nvGrpSpPr>
          <p:grpSpPr>
            <a:xfrm rot="16200000">
              <a:off x="5918554" y="2399091"/>
              <a:ext cx="432000" cy="451440"/>
              <a:chOff x="5173200" y="2235540"/>
              <a:chExt cx="432000" cy="451440"/>
            </a:xfrm>
          </p:grpSpPr>
          <p:cxnSp>
            <p:nvCxnSpPr>
              <p:cNvPr id="48" name="Gerade Verbindung 4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uppieren 48"/>
              <p:cNvGrpSpPr/>
              <p:nvPr/>
            </p:nvGrpSpPr>
            <p:grpSpPr>
              <a:xfrm>
                <a:off x="5173200" y="2415540"/>
                <a:ext cx="432000" cy="91440"/>
                <a:chOff x="6327600" y="1889760"/>
                <a:chExt cx="756000" cy="91440"/>
              </a:xfrm>
            </p:grpSpPr>
            <p:cxnSp>
              <p:nvCxnSpPr>
                <p:cNvPr id="51" name="Gerade Verbindung 5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0" name="Gerade Verbindung 4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Abgerundetes Rechteck 10"/>
            <p:cNvSpPr/>
            <p:nvPr/>
          </p:nvSpPr>
          <p:spPr>
            <a:xfrm>
              <a:off x="6370234" y="5194010"/>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AC3</a:t>
              </a:r>
            </a:p>
          </p:txBody>
        </p:sp>
        <p:sp>
          <p:nvSpPr>
            <p:cNvPr id="12" name="Abgerundetes Rechteck 11"/>
            <p:cNvSpPr/>
            <p:nvPr/>
          </p:nvSpPr>
          <p:spPr>
            <a:xfrm>
              <a:off x="6370234" y="4255610"/>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AC2</a:t>
              </a:r>
            </a:p>
          </p:txBody>
        </p:sp>
        <p:sp>
          <p:nvSpPr>
            <p:cNvPr id="13" name="Abgerundetes Rechteck 12"/>
            <p:cNvSpPr/>
            <p:nvPr/>
          </p:nvSpPr>
          <p:spPr>
            <a:xfrm>
              <a:off x="6370234" y="3338114"/>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AC1</a:t>
              </a:r>
            </a:p>
          </p:txBody>
        </p:sp>
        <p:cxnSp>
          <p:nvCxnSpPr>
            <p:cNvPr id="15" name="Gerade Verbindung 14"/>
            <p:cNvCxnSpPr/>
            <p:nvPr/>
          </p:nvCxnSpPr>
          <p:spPr>
            <a:xfrm rot="16200000">
              <a:off x="7128501" y="2461863"/>
              <a:ext cx="0" cy="3258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uppieren 15"/>
            <p:cNvGrpSpPr/>
            <p:nvPr/>
          </p:nvGrpSpPr>
          <p:grpSpPr>
            <a:xfrm rot="16200000">
              <a:off x="7301168" y="4886713"/>
              <a:ext cx="432000" cy="451440"/>
              <a:chOff x="5173200" y="2235540"/>
              <a:chExt cx="432000" cy="451440"/>
            </a:xfrm>
          </p:grpSpPr>
          <p:cxnSp>
            <p:nvCxnSpPr>
              <p:cNvPr id="43" name="Gerade Verbindung 4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4" name="Gruppieren 43"/>
              <p:cNvGrpSpPr/>
              <p:nvPr/>
            </p:nvGrpSpPr>
            <p:grpSpPr>
              <a:xfrm>
                <a:off x="5173200" y="2415540"/>
                <a:ext cx="432000" cy="91440"/>
                <a:chOff x="6327600" y="1889760"/>
                <a:chExt cx="756000" cy="91440"/>
              </a:xfrm>
            </p:grpSpPr>
            <p:cxnSp>
              <p:nvCxnSpPr>
                <p:cNvPr id="46" name="Gerade Verbindung 4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 name="Gerade Verbindung 4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uppieren 16"/>
            <p:cNvGrpSpPr/>
            <p:nvPr/>
          </p:nvGrpSpPr>
          <p:grpSpPr>
            <a:xfrm rot="16200000">
              <a:off x="7301168" y="3948313"/>
              <a:ext cx="432000" cy="451440"/>
              <a:chOff x="5173200" y="2235540"/>
              <a:chExt cx="432000" cy="451440"/>
            </a:xfrm>
          </p:grpSpPr>
          <p:cxnSp>
            <p:nvCxnSpPr>
              <p:cNvPr id="38" name="Gerade Verbindung 3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 name="Gruppieren 38"/>
              <p:cNvGrpSpPr/>
              <p:nvPr/>
            </p:nvGrpSpPr>
            <p:grpSpPr>
              <a:xfrm>
                <a:off x="5173200" y="2415540"/>
                <a:ext cx="432000" cy="91440"/>
                <a:chOff x="6327600" y="1889760"/>
                <a:chExt cx="756000" cy="91440"/>
              </a:xfrm>
            </p:grpSpPr>
            <p:cxnSp>
              <p:nvCxnSpPr>
                <p:cNvPr id="41" name="Gerade Verbindung 4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 name="Gerade Verbindung 3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uppieren 17"/>
            <p:cNvGrpSpPr/>
            <p:nvPr/>
          </p:nvGrpSpPr>
          <p:grpSpPr>
            <a:xfrm rot="16200000">
              <a:off x="7301168" y="3030817"/>
              <a:ext cx="432000" cy="451440"/>
              <a:chOff x="5173200" y="2235540"/>
              <a:chExt cx="432000" cy="451440"/>
            </a:xfrm>
          </p:grpSpPr>
          <p:cxnSp>
            <p:nvCxnSpPr>
              <p:cNvPr id="33" name="Gerade Verbindung 3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uppieren 33"/>
              <p:cNvGrpSpPr/>
              <p:nvPr/>
            </p:nvGrpSpPr>
            <p:grpSpPr>
              <a:xfrm>
                <a:off x="5173200" y="2415540"/>
                <a:ext cx="432000" cy="91440"/>
                <a:chOff x="6327600" y="1889760"/>
                <a:chExt cx="756000" cy="91440"/>
              </a:xfrm>
            </p:grpSpPr>
            <p:cxnSp>
              <p:nvCxnSpPr>
                <p:cNvPr id="36" name="Gerade Verbindung 3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Gerade Verbindung 3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uppieren 18"/>
            <p:cNvGrpSpPr/>
            <p:nvPr/>
          </p:nvGrpSpPr>
          <p:grpSpPr>
            <a:xfrm rot="16200000">
              <a:off x="7301168" y="2101514"/>
              <a:ext cx="432000" cy="451440"/>
              <a:chOff x="5173200" y="2235540"/>
              <a:chExt cx="432000" cy="451440"/>
            </a:xfrm>
          </p:grpSpPr>
          <p:cxnSp>
            <p:nvCxnSpPr>
              <p:cNvPr id="28" name="Gerade Verbindung 2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uppieren 28"/>
              <p:cNvGrpSpPr/>
              <p:nvPr/>
            </p:nvGrpSpPr>
            <p:grpSpPr>
              <a:xfrm>
                <a:off x="5173200" y="2415540"/>
                <a:ext cx="432000" cy="91440"/>
                <a:chOff x="6327600" y="1889760"/>
                <a:chExt cx="756000" cy="91440"/>
              </a:xfrm>
            </p:grpSpPr>
            <p:cxnSp>
              <p:nvCxnSpPr>
                <p:cNvPr id="31" name="Gerade Verbindung 3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 name="Gerade Verbindung 2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Abgerundetes Rechteck 19"/>
            <p:cNvSpPr/>
            <p:nvPr/>
          </p:nvSpPr>
          <p:spPr>
            <a:xfrm>
              <a:off x="7716744" y="4896433"/>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DC3</a:t>
              </a:r>
            </a:p>
          </p:txBody>
        </p:sp>
        <p:sp>
          <p:nvSpPr>
            <p:cNvPr id="21" name="Abgerundetes Rechteck 20"/>
            <p:cNvSpPr/>
            <p:nvPr/>
          </p:nvSpPr>
          <p:spPr>
            <a:xfrm>
              <a:off x="7716744" y="3958033"/>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DC2</a:t>
              </a:r>
            </a:p>
          </p:txBody>
        </p:sp>
        <p:sp>
          <p:nvSpPr>
            <p:cNvPr id="22" name="Abgerundetes Rechteck 21"/>
            <p:cNvSpPr/>
            <p:nvPr/>
          </p:nvSpPr>
          <p:spPr>
            <a:xfrm>
              <a:off x="7716744" y="3040537"/>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DC1</a:t>
              </a:r>
            </a:p>
          </p:txBody>
        </p:sp>
        <p:sp>
          <p:nvSpPr>
            <p:cNvPr id="23" name="Abgerundetes Rechteck 22"/>
            <p:cNvSpPr/>
            <p:nvPr/>
          </p:nvSpPr>
          <p:spPr>
            <a:xfrm>
              <a:off x="7716744" y="2111234"/>
              <a:ext cx="720000" cy="432000"/>
            </a:xfrm>
            <a:prstGeom prst="roundRect">
              <a:avLst/>
            </a:prstGeom>
            <a:solidFill>
              <a:srgbClr val="8BD07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Batt</a:t>
              </a:r>
            </a:p>
          </p:txBody>
        </p:sp>
        <p:sp>
          <p:nvSpPr>
            <p:cNvPr id="24" name="Textfeld 23"/>
            <p:cNvSpPr txBox="1"/>
            <p:nvPr/>
          </p:nvSpPr>
          <p:spPr>
            <a:xfrm>
              <a:off x="5005045" y="2624810"/>
              <a:ext cx="832279" cy="307777"/>
            </a:xfrm>
            <a:prstGeom prst="rect">
              <a:avLst/>
            </a:prstGeom>
            <a:noFill/>
          </p:spPr>
          <p:txBody>
            <a:bodyPr wrap="none" rtlCol="0">
              <a:spAutoFit/>
            </a:bodyPr>
            <a:lstStyle/>
            <a:p>
              <a:r>
                <a:rPr lang="en-US" sz="1400" b="1" dirty="0" smtClean="0">
                  <a:solidFill>
                    <a:srgbClr val="E04242"/>
                  </a:solidFill>
                  <a:latin typeface="Arial" pitchFamily="34" charset="0"/>
                  <a:cs typeface="Arial" pitchFamily="34" charset="0"/>
                </a:rPr>
                <a:t>AC Bus</a:t>
              </a:r>
              <a:endParaRPr lang="en-US" sz="1400" b="1" dirty="0">
                <a:solidFill>
                  <a:srgbClr val="E04242"/>
                </a:solidFill>
                <a:latin typeface="Arial" pitchFamily="34" charset="0"/>
                <a:cs typeface="Arial" pitchFamily="34" charset="0"/>
              </a:endParaRPr>
            </a:p>
          </p:txBody>
        </p:sp>
        <p:cxnSp>
          <p:nvCxnSpPr>
            <p:cNvPr id="26" name="Gerade Verbindung 25"/>
            <p:cNvCxnSpPr/>
            <p:nvPr/>
          </p:nvCxnSpPr>
          <p:spPr>
            <a:xfrm rot="16200000">
              <a:off x="5750059" y="3652622"/>
              <a:ext cx="3082777" cy="0"/>
            </a:xfrm>
            <a:prstGeom prst="line">
              <a:avLst/>
            </a:prstGeom>
            <a:ln w="76200">
              <a:solidFill>
                <a:srgbClr val="336699"/>
              </a:solidFill>
            </a:ln>
          </p:spPr>
          <p:style>
            <a:lnRef idx="1">
              <a:schemeClr val="accent1"/>
            </a:lnRef>
            <a:fillRef idx="0">
              <a:schemeClr val="accent1"/>
            </a:fillRef>
            <a:effectRef idx="0">
              <a:schemeClr val="accent1"/>
            </a:effectRef>
            <a:fontRef idx="minor">
              <a:schemeClr val="tx1"/>
            </a:fontRef>
          </p:style>
        </p:cxnSp>
        <p:sp>
          <p:nvSpPr>
            <p:cNvPr id="27" name="Textfeld 26"/>
            <p:cNvSpPr txBox="1"/>
            <p:nvPr/>
          </p:nvSpPr>
          <p:spPr>
            <a:xfrm>
              <a:off x="6459169" y="2062249"/>
              <a:ext cx="832279" cy="307777"/>
            </a:xfrm>
            <a:prstGeom prst="rect">
              <a:avLst/>
            </a:prstGeom>
            <a:noFill/>
          </p:spPr>
          <p:txBody>
            <a:bodyPr wrap="none" rtlCol="0">
              <a:spAutoFit/>
            </a:bodyPr>
            <a:lstStyle/>
            <a:p>
              <a:r>
                <a:rPr lang="en-US" sz="1400" b="1" dirty="0" smtClean="0">
                  <a:solidFill>
                    <a:srgbClr val="336699"/>
                  </a:solidFill>
                  <a:latin typeface="Arial" pitchFamily="34" charset="0"/>
                  <a:cs typeface="Arial" pitchFamily="34" charset="0"/>
                </a:rPr>
                <a:t>DC Bus</a:t>
              </a:r>
              <a:endParaRPr lang="en-US" sz="1400" b="1" dirty="0">
                <a:solidFill>
                  <a:srgbClr val="336699"/>
                </a:solidFill>
                <a:latin typeface="Arial" pitchFamily="34" charset="0"/>
                <a:cs typeface="Arial" pitchFamily="34" charset="0"/>
              </a:endParaRPr>
            </a:p>
          </p:txBody>
        </p:sp>
        <p:sp>
          <p:nvSpPr>
            <p:cNvPr id="5" name="Abgerundetes Rechteck 4"/>
            <p:cNvSpPr/>
            <p:nvPr/>
          </p:nvSpPr>
          <p:spPr>
            <a:xfrm>
              <a:off x="4550634" y="3104114"/>
              <a:ext cx="900000" cy="468000"/>
            </a:xfrm>
            <a:prstGeom prst="roundRect">
              <a:avLst/>
            </a:prstGeom>
            <a:solidFill>
              <a:srgbClr val="8BD07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rPr>
                <a:t>GEN</a:t>
              </a:r>
            </a:p>
          </p:txBody>
        </p:sp>
        <p:sp>
          <p:nvSpPr>
            <p:cNvPr id="14" name="Abgerundetes Rechteck 13"/>
            <p:cNvSpPr/>
            <p:nvPr/>
          </p:nvSpPr>
          <p:spPr>
            <a:xfrm>
              <a:off x="6370234" y="2408810"/>
              <a:ext cx="720000" cy="432000"/>
            </a:xfrm>
            <a:prstGeom prst="roundRect">
              <a:avLst/>
            </a:prstGeom>
            <a:solidFill>
              <a:srgbClr val="9ACD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TRU</a:t>
              </a:r>
            </a:p>
          </p:txBody>
        </p:sp>
        <p:cxnSp>
          <p:nvCxnSpPr>
            <p:cNvPr id="25" name="Gerade Verbindung 24"/>
            <p:cNvCxnSpPr/>
            <p:nvPr/>
          </p:nvCxnSpPr>
          <p:spPr>
            <a:xfrm rot="16200000">
              <a:off x="4383977" y="4037926"/>
              <a:ext cx="2989385" cy="0"/>
            </a:xfrm>
            <a:prstGeom prst="line">
              <a:avLst/>
            </a:prstGeom>
            <a:ln w="76200">
              <a:solidFill>
                <a:srgbClr val="E0424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187436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2" name="AutoShape 4"/>
          <p:cNvSpPr>
            <a:spLocks noChangeArrowheads="1"/>
          </p:cNvSpPr>
          <p:nvPr/>
        </p:nvSpPr>
        <p:spPr bwMode="auto">
          <a:xfrm rot="16200000" flipV="1">
            <a:off x="1805115" y="3465196"/>
            <a:ext cx="438151" cy="1584960"/>
          </a:xfrm>
          <a:prstGeom prst="cube">
            <a:avLst>
              <a:gd name="adj" fmla="val 25000"/>
            </a:avLst>
          </a:prstGeom>
          <a:gradFill rotWithShape="1">
            <a:gsLst>
              <a:gs pos="0">
                <a:srgbClr val="FF0000">
                  <a:gamma/>
                  <a:shade val="46275"/>
                  <a:invGamma/>
                </a:srgbClr>
              </a:gs>
              <a:gs pos="50000">
                <a:srgbClr val="FF0000"/>
              </a:gs>
              <a:gs pos="100000">
                <a:srgbClr val="FF0000">
                  <a:gamma/>
                  <a:shade val="46275"/>
                  <a:invGamma/>
                </a:srgbClr>
              </a:gs>
            </a:gsLst>
            <a:lin ang="2700000" scaled="1"/>
          </a:gradFill>
          <a:ln w="9525">
            <a:noFill/>
            <a:miter lim="800000"/>
            <a:headEnd/>
            <a:tailEnd/>
          </a:ln>
          <a:effectLst/>
        </p:spPr>
        <p:txBody>
          <a:bodyPr rot="10800000" vert="eaVert" wrap="none" anchor="ctr"/>
          <a:lstStyle/>
          <a:p>
            <a:pPr>
              <a:spcBef>
                <a:spcPct val="0"/>
              </a:spcBef>
              <a:buClrTx/>
              <a:buFontTx/>
              <a:buNone/>
            </a:pPr>
            <a:r>
              <a:rPr lang="de-DE" sz="1200" b="1" dirty="0">
                <a:solidFill>
                  <a:schemeClr val="bg1"/>
                </a:solidFill>
                <a:latin typeface="Arial" pitchFamily="34" charset="0"/>
                <a:cs typeface="Arial" pitchFamily="34" charset="0"/>
              </a:rPr>
              <a:t>SimMechanics</a:t>
            </a:r>
            <a:r>
              <a:rPr lang="de-DE" sz="1200" b="1" baseline="30000" dirty="0">
                <a:solidFill>
                  <a:schemeClr val="bg1"/>
                </a:solidFill>
                <a:latin typeface="Arial" pitchFamily="34" charset="0"/>
                <a:cs typeface="Arial" pitchFamily="34" charset="0"/>
              </a:rPr>
              <a:t>™</a:t>
            </a:r>
          </a:p>
        </p:txBody>
      </p:sp>
      <p:sp>
        <p:nvSpPr>
          <p:cNvPr id="237573" name="Rectangle 5"/>
          <p:cNvSpPr>
            <a:spLocks noChangeArrowheads="1"/>
          </p:cNvSpPr>
          <p:nvPr/>
        </p:nvSpPr>
        <p:spPr bwMode="auto">
          <a:xfrm>
            <a:off x="698310" y="5695952"/>
            <a:ext cx="2644775" cy="338554"/>
          </a:xfrm>
          <a:prstGeom prst="rect">
            <a:avLst/>
          </a:prstGeom>
          <a:noFill/>
          <a:ln w="9525" algn="ctr">
            <a:noFill/>
            <a:miter lim="800000"/>
            <a:headEnd/>
            <a:tailEnd/>
          </a:ln>
          <a:effectLst/>
        </p:spPr>
        <p:txBody>
          <a:bodyPr lIns="0" rIns="0">
            <a:spAutoFit/>
          </a:bodyPr>
          <a:lstStyle/>
          <a:p>
            <a:pPr algn="ctr">
              <a:spcBef>
                <a:spcPct val="0"/>
              </a:spcBef>
              <a:buClr>
                <a:srgbClr val="215083"/>
              </a:buClr>
              <a:buFont typeface="Wingdings" pitchFamily="2" charset="2"/>
              <a:buNone/>
            </a:pPr>
            <a:r>
              <a:rPr lang="en-US" sz="1600" i="1" dirty="0">
                <a:solidFill>
                  <a:schemeClr val="accent5">
                    <a:lumMod val="50000"/>
                  </a:schemeClr>
                </a:solidFill>
              </a:rPr>
              <a:t>Mechanical dynamics (3-D)</a:t>
            </a:r>
          </a:p>
        </p:txBody>
      </p:sp>
      <p:sp>
        <p:nvSpPr>
          <p:cNvPr id="237574" name="AutoShape 6"/>
          <p:cNvSpPr>
            <a:spLocks noChangeArrowheads="1"/>
          </p:cNvSpPr>
          <p:nvPr/>
        </p:nvSpPr>
        <p:spPr bwMode="auto">
          <a:xfrm rot="16200000" flipV="1">
            <a:off x="4440619" y="3466720"/>
            <a:ext cx="438151" cy="1581912"/>
          </a:xfrm>
          <a:prstGeom prst="cube">
            <a:avLst>
              <a:gd name="adj" fmla="val 25000"/>
            </a:avLst>
          </a:prstGeom>
          <a:gradFill rotWithShape="1">
            <a:gsLst>
              <a:gs pos="0">
                <a:srgbClr val="00CCFF">
                  <a:gamma/>
                  <a:shade val="46275"/>
                  <a:invGamma/>
                </a:srgbClr>
              </a:gs>
              <a:gs pos="50000">
                <a:srgbClr val="00CCFF"/>
              </a:gs>
              <a:gs pos="100000">
                <a:srgbClr val="00CCFF">
                  <a:gamma/>
                  <a:shade val="46275"/>
                  <a:invGamma/>
                </a:srgbClr>
              </a:gs>
            </a:gsLst>
            <a:lin ang="2700000" scaled="1"/>
          </a:gradFill>
          <a:ln w="9525">
            <a:noFill/>
            <a:miter lim="800000"/>
            <a:headEnd/>
            <a:tailEnd/>
          </a:ln>
          <a:effectLst/>
        </p:spPr>
        <p:txBody>
          <a:bodyPr rot="10800000" vert="eaVert" wrap="none" anchor="ctr"/>
          <a:lstStyle/>
          <a:p>
            <a:pPr>
              <a:spcBef>
                <a:spcPct val="0"/>
              </a:spcBef>
              <a:buClrTx/>
              <a:buFontTx/>
              <a:buNone/>
            </a:pPr>
            <a:r>
              <a:rPr lang="de-DE" sz="1200" b="1" dirty="0">
                <a:solidFill>
                  <a:schemeClr val="bg1"/>
                </a:solidFill>
                <a:latin typeface="Arial" pitchFamily="34" charset="0"/>
                <a:cs typeface="Arial" pitchFamily="34" charset="0"/>
              </a:rPr>
              <a:t>SimDriveline</a:t>
            </a:r>
            <a:r>
              <a:rPr lang="de-DE" sz="1200" b="1" baseline="30000" dirty="0">
                <a:solidFill>
                  <a:schemeClr val="bg1"/>
                </a:solidFill>
                <a:latin typeface="Arial" pitchFamily="34" charset="0"/>
                <a:cs typeface="Arial" pitchFamily="34" charset="0"/>
              </a:rPr>
              <a:t>™</a:t>
            </a:r>
          </a:p>
        </p:txBody>
      </p:sp>
      <p:sp>
        <p:nvSpPr>
          <p:cNvPr id="237575" name="Rectangle 7"/>
          <p:cNvSpPr>
            <a:spLocks noChangeArrowheads="1"/>
          </p:cNvSpPr>
          <p:nvPr/>
        </p:nvSpPr>
        <p:spPr bwMode="auto">
          <a:xfrm>
            <a:off x="3517899" y="5695952"/>
            <a:ext cx="2408238" cy="338554"/>
          </a:xfrm>
          <a:prstGeom prst="rect">
            <a:avLst/>
          </a:prstGeom>
          <a:noFill/>
          <a:ln w="9525" algn="ctr">
            <a:noFill/>
            <a:miter lim="800000"/>
            <a:headEnd/>
            <a:tailEnd/>
          </a:ln>
          <a:effectLst/>
        </p:spPr>
        <p:txBody>
          <a:bodyPr lIns="0" rIns="0">
            <a:spAutoFit/>
          </a:bodyPr>
          <a:lstStyle/>
          <a:p>
            <a:pPr algn="ctr">
              <a:spcBef>
                <a:spcPct val="0"/>
              </a:spcBef>
              <a:buClr>
                <a:srgbClr val="215083"/>
              </a:buClr>
              <a:buFont typeface="Wingdings" pitchFamily="2" charset="2"/>
              <a:buNone/>
            </a:pPr>
            <a:r>
              <a:rPr lang="en-US" sz="1600" i="1" dirty="0">
                <a:solidFill>
                  <a:schemeClr val="accent5">
                    <a:lumMod val="50000"/>
                  </a:schemeClr>
                </a:solidFill>
              </a:rPr>
              <a:t>Drivetrain systems (1-D)</a:t>
            </a:r>
          </a:p>
        </p:txBody>
      </p:sp>
      <p:sp>
        <p:nvSpPr>
          <p:cNvPr id="237576" name="AutoShape 8"/>
          <p:cNvSpPr>
            <a:spLocks noChangeArrowheads="1"/>
          </p:cNvSpPr>
          <p:nvPr/>
        </p:nvSpPr>
        <p:spPr bwMode="auto">
          <a:xfrm rot="16200000" flipV="1">
            <a:off x="6992829" y="1045420"/>
            <a:ext cx="400903" cy="1584960"/>
          </a:xfrm>
          <a:prstGeom prst="cube">
            <a:avLst>
              <a:gd name="adj" fmla="val 25000"/>
            </a:avLst>
          </a:prstGeom>
          <a:gradFill rotWithShape="1">
            <a:gsLst>
              <a:gs pos="0">
                <a:srgbClr val="FF9900">
                  <a:gamma/>
                  <a:shade val="46275"/>
                  <a:invGamma/>
                </a:srgbClr>
              </a:gs>
              <a:gs pos="50000">
                <a:srgbClr val="FF9900"/>
              </a:gs>
              <a:gs pos="100000">
                <a:srgbClr val="FF9900">
                  <a:gamma/>
                  <a:shade val="46275"/>
                  <a:invGamma/>
                </a:srgbClr>
              </a:gs>
            </a:gsLst>
            <a:lin ang="2700000" scaled="1"/>
          </a:gradFill>
          <a:ln w="9525">
            <a:noFill/>
            <a:miter lim="800000"/>
            <a:headEnd/>
            <a:tailEnd/>
          </a:ln>
          <a:effectLst/>
        </p:spPr>
        <p:txBody>
          <a:bodyPr rot="10800000" vert="eaVert" wrap="none" anchor="ctr"/>
          <a:lstStyle/>
          <a:p>
            <a:pPr>
              <a:spcBef>
                <a:spcPct val="0"/>
              </a:spcBef>
              <a:buClrTx/>
              <a:buFontTx/>
              <a:buNone/>
            </a:pPr>
            <a:r>
              <a:rPr lang="de-DE" sz="1200" b="1" dirty="0">
                <a:solidFill>
                  <a:schemeClr val="bg1"/>
                </a:solidFill>
                <a:latin typeface="Arial" pitchFamily="34" charset="0"/>
                <a:cs typeface="Arial" pitchFamily="34" charset="0"/>
              </a:rPr>
              <a:t>SimHydraulics</a:t>
            </a:r>
            <a:r>
              <a:rPr lang="de-DE" sz="1200" b="1" baseline="30000" dirty="0">
                <a:solidFill>
                  <a:schemeClr val="bg1"/>
                </a:solidFill>
                <a:latin typeface="Arial" pitchFamily="34" charset="0"/>
                <a:cs typeface="Arial" pitchFamily="34" charset="0"/>
              </a:rPr>
              <a:t>®</a:t>
            </a:r>
          </a:p>
        </p:txBody>
      </p:sp>
      <p:sp>
        <p:nvSpPr>
          <p:cNvPr id="237577" name="Rectangle 9"/>
          <p:cNvSpPr>
            <a:spLocks noChangeArrowheads="1"/>
          </p:cNvSpPr>
          <p:nvPr/>
        </p:nvSpPr>
        <p:spPr bwMode="auto">
          <a:xfrm>
            <a:off x="6173787" y="3533001"/>
            <a:ext cx="2360613" cy="338554"/>
          </a:xfrm>
          <a:prstGeom prst="rect">
            <a:avLst/>
          </a:prstGeom>
          <a:noFill/>
          <a:ln w="9525" algn="ctr">
            <a:noFill/>
            <a:miter lim="800000"/>
            <a:headEnd/>
            <a:tailEnd/>
          </a:ln>
          <a:effectLst/>
        </p:spPr>
        <p:txBody>
          <a:bodyPr lIns="0" rIns="0">
            <a:spAutoFit/>
          </a:bodyPr>
          <a:lstStyle/>
          <a:p>
            <a:pPr algn="ctr">
              <a:spcBef>
                <a:spcPct val="0"/>
              </a:spcBef>
              <a:buClr>
                <a:srgbClr val="215083"/>
              </a:buClr>
              <a:buFont typeface="Wingdings" pitchFamily="2" charset="2"/>
              <a:buNone/>
            </a:pPr>
            <a:r>
              <a:rPr lang="en-US" sz="1600" i="1" dirty="0">
                <a:solidFill>
                  <a:schemeClr val="accent5">
                    <a:lumMod val="50000"/>
                  </a:schemeClr>
                </a:solidFill>
              </a:rPr>
              <a:t>Fluid power </a:t>
            </a:r>
            <a:r>
              <a:rPr lang="de-DE" sz="1600" i="1" dirty="0">
                <a:solidFill>
                  <a:schemeClr val="accent5">
                    <a:lumMod val="50000"/>
                  </a:schemeClr>
                </a:solidFill>
              </a:rPr>
              <a:t>and </a:t>
            </a:r>
            <a:r>
              <a:rPr lang="en-US" sz="1600" i="1" dirty="0">
                <a:solidFill>
                  <a:schemeClr val="accent5">
                    <a:lumMod val="50000"/>
                  </a:schemeClr>
                </a:solidFill>
              </a:rPr>
              <a:t>control</a:t>
            </a:r>
          </a:p>
        </p:txBody>
      </p:sp>
      <p:sp>
        <p:nvSpPr>
          <p:cNvPr id="237578" name="Rectangle 10"/>
          <p:cNvSpPr>
            <a:spLocks noChangeArrowheads="1"/>
          </p:cNvSpPr>
          <p:nvPr/>
        </p:nvSpPr>
        <p:spPr bwMode="auto">
          <a:xfrm>
            <a:off x="3038475" y="3276600"/>
            <a:ext cx="3355975" cy="338554"/>
          </a:xfrm>
          <a:prstGeom prst="rect">
            <a:avLst/>
          </a:prstGeom>
          <a:noFill/>
          <a:ln w="9525" algn="ctr">
            <a:noFill/>
            <a:miter lim="800000"/>
            <a:headEnd/>
            <a:tailEnd/>
          </a:ln>
          <a:effectLst/>
        </p:spPr>
        <p:txBody>
          <a:bodyPr>
            <a:spAutoFit/>
          </a:bodyPr>
          <a:lstStyle/>
          <a:p>
            <a:pPr algn="ctr">
              <a:spcBef>
                <a:spcPct val="0"/>
              </a:spcBef>
              <a:buClr>
                <a:srgbClr val="215083"/>
              </a:buClr>
              <a:buFont typeface="Wingdings" pitchFamily="2" charset="2"/>
              <a:buNone/>
            </a:pPr>
            <a:r>
              <a:rPr lang="en-US" sz="1600" i="1" dirty="0" smtClean="0">
                <a:solidFill>
                  <a:schemeClr val="accent5">
                    <a:lumMod val="50000"/>
                  </a:schemeClr>
                </a:solidFill>
              </a:rPr>
              <a:t>Multi-domain </a:t>
            </a:r>
            <a:r>
              <a:rPr lang="en-US" sz="1600" i="1" dirty="0">
                <a:solidFill>
                  <a:schemeClr val="accent5">
                    <a:lumMod val="50000"/>
                  </a:schemeClr>
                </a:solidFill>
              </a:rPr>
              <a:t>physical systems</a:t>
            </a:r>
          </a:p>
        </p:txBody>
      </p:sp>
      <p:sp>
        <p:nvSpPr>
          <p:cNvPr id="237579" name="Rectangle 11"/>
          <p:cNvSpPr>
            <a:spLocks noChangeArrowheads="1"/>
          </p:cNvSpPr>
          <p:nvPr/>
        </p:nvSpPr>
        <p:spPr bwMode="auto">
          <a:xfrm>
            <a:off x="609600" y="3533001"/>
            <a:ext cx="2674937" cy="338554"/>
          </a:xfrm>
          <a:prstGeom prst="rect">
            <a:avLst/>
          </a:prstGeom>
          <a:noFill/>
          <a:ln w="9525" algn="ctr">
            <a:noFill/>
            <a:miter lim="800000"/>
            <a:headEnd/>
            <a:tailEnd/>
          </a:ln>
          <a:effectLst/>
        </p:spPr>
        <p:txBody>
          <a:bodyPr>
            <a:spAutoFit/>
          </a:bodyPr>
          <a:lstStyle/>
          <a:p>
            <a:pPr algn="ctr">
              <a:spcBef>
                <a:spcPct val="0"/>
              </a:spcBef>
              <a:buClr>
                <a:srgbClr val="215083"/>
              </a:buClr>
              <a:buFont typeface="Wingdings" pitchFamily="2" charset="2"/>
              <a:buNone/>
            </a:pPr>
            <a:r>
              <a:rPr lang="en-US" sz="1600" i="1" dirty="0">
                <a:solidFill>
                  <a:schemeClr val="accent5">
                    <a:lumMod val="50000"/>
                  </a:schemeClr>
                </a:solidFill>
              </a:rPr>
              <a:t>Electrical power systems</a:t>
            </a:r>
          </a:p>
        </p:txBody>
      </p:sp>
      <p:sp>
        <p:nvSpPr>
          <p:cNvPr id="237580" name="AutoShape 12"/>
          <p:cNvSpPr>
            <a:spLocks noChangeArrowheads="1"/>
          </p:cNvSpPr>
          <p:nvPr/>
        </p:nvSpPr>
        <p:spPr bwMode="auto">
          <a:xfrm rot="16200000" flipV="1">
            <a:off x="1787063" y="859290"/>
            <a:ext cx="438151" cy="1975575"/>
          </a:xfrm>
          <a:prstGeom prst="cube">
            <a:avLst>
              <a:gd name="adj" fmla="val 25000"/>
            </a:avLst>
          </a:prstGeom>
          <a:gradFill rotWithShape="1">
            <a:gsLst>
              <a:gs pos="0">
                <a:srgbClr val="009900">
                  <a:gamma/>
                  <a:shade val="46275"/>
                  <a:invGamma/>
                </a:srgbClr>
              </a:gs>
              <a:gs pos="50000">
                <a:srgbClr val="009900"/>
              </a:gs>
              <a:gs pos="100000">
                <a:srgbClr val="009900">
                  <a:gamma/>
                  <a:shade val="46275"/>
                  <a:invGamma/>
                </a:srgbClr>
              </a:gs>
            </a:gsLst>
            <a:lin ang="2700000" scaled="1"/>
          </a:gradFill>
          <a:ln w="9525">
            <a:noFill/>
            <a:miter lim="800000"/>
            <a:headEnd/>
            <a:tailEnd/>
          </a:ln>
          <a:effectLst/>
        </p:spPr>
        <p:txBody>
          <a:bodyPr rot="10800000" vert="eaVert" wrap="none" anchor="ctr"/>
          <a:lstStyle/>
          <a:p>
            <a:pPr>
              <a:spcBef>
                <a:spcPct val="0"/>
              </a:spcBef>
              <a:buClrTx/>
              <a:buFontTx/>
              <a:buNone/>
            </a:pPr>
            <a:r>
              <a:rPr lang="de-DE" sz="1200" b="1" dirty="0">
                <a:solidFill>
                  <a:schemeClr val="bg1"/>
                </a:solidFill>
                <a:latin typeface="Arial" pitchFamily="34" charset="0"/>
                <a:cs typeface="Arial" pitchFamily="34" charset="0"/>
              </a:rPr>
              <a:t>SimPowerSystems</a:t>
            </a:r>
            <a:r>
              <a:rPr lang="de-DE" sz="1200" b="1" baseline="30000" dirty="0">
                <a:solidFill>
                  <a:schemeClr val="bg1"/>
                </a:solidFill>
              </a:rPr>
              <a:t>™</a:t>
            </a:r>
          </a:p>
        </p:txBody>
      </p:sp>
      <p:sp>
        <p:nvSpPr>
          <p:cNvPr id="237590" name="AutoShape 22"/>
          <p:cNvSpPr>
            <a:spLocks noChangeArrowheads="1"/>
          </p:cNvSpPr>
          <p:nvPr/>
        </p:nvSpPr>
        <p:spPr bwMode="auto">
          <a:xfrm rot="16200000" flipV="1">
            <a:off x="7050406" y="3465196"/>
            <a:ext cx="438151" cy="1584960"/>
          </a:xfrm>
          <a:prstGeom prst="cube">
            <a:avLst>
              <a:gd name="adj" fmla="val 25000"/>
            </a:avLst>
          </a:prstGeom>
          <a:gradFill rotWithShape="1">
            <a:gsLst>
              <a:gs pos="0">
                <a:srgbClr val="0000FF">
                  <a:gamma/>
                  <a:shade val="13725"/>
                  <a:invGamma/>
                </a:srgbClr>
              </a:gs>
              <a:gs pos="50000">
                <a:srgbClr val="0000FF"/>
              </a:gs>
              <a:gs pos="100000">
                <a:srgbClr val="0000FF">
                  <a:gamma/>
                  <a:shade val="13725"/>
                  <a:invGamma/>
                </a:srgbClr>
              </a:gs>
            </a:gsLst>
            <a:lin ang="2700000" scaled="1"/>
          </a:gradFill>
          <a:ln w="9525">
            <a:noFill/>
            <a:miter lim="800000"/>
            <a:headEnd/>
            <a:tailEnd/>
          </a:ln>
          <a:effectLst/>
        </p:spPr>
        <p:txBody>
          <a:bodyPr rot="10800000" vert="eaVert" wrap="none" anchor="ctr"/>
          <a:lstStyle/>
          <a:p>
            <a:pPr>
              <a:spcBef>
                <a:spcPct val="0"/>
              </a:spcBef>
              <a:buClrTx/>
              <a:buFontTx/>
              <a:buNone/>
            </a:pPr>
            <a:r>
              <a:rPr lang="de-DE" sz="1200" b="1" dirty="0">
                <a:solidFill>
                  <a:schemeClr val="bg1"/>
                </a:solidFill>
                <a:latin typeface="Arial" pitchFamily="34" charset="0"/>
                <a:cs typeface="Arial" pitchFamily="34" charset="0"/>
              </a:rPr>
              <a:t>SimElectronics</a:t>
            </a:r>
            <a:r>
              <a:rPr lang="de-DE" sz="1200" b="1" baseline="30000" dirty="0">
                <a:solidFill>
                  <a:schemeClr val="bg1"/>
                </a:solidFill>
                <a:latin typeface="Arial" pitchFamily="34" charset="0"/>
                <a:cs typeface="Arial" pitchFamily="34" charset="0"/>
              </a:rPr>
              <a:t>™</a:t>
            </a:r>
          </a:p>
        </p:txBody>
      </p:sp>
      <p:sp>
        <p:nvSpPr>
          <p:cNvPr id="237591" name="Rectangle 23"/>
          <p:cNvSpPr>
            <a:spLocks noChangeArrowheads="1"/>
          </p:cNvSpPr>
          <p:nvPr/>
        </p:nvSpPr>
        <p:spPr bwMode="auto">
          <a:xfrm>
            <a:off x="6078537" y="5695952"/>
            <a:ext cx="2303463" cy="584775"/>
          </a:xfrm>
          <a:prstGeom prst="rect">
            <a:avLst/>
          </a:prstGeom>
          <a:noFill/>
          <a:ln w="9525" algn="ctr">
            <a:noFill/>
            <a:miter lim="800000"/>
            <a:headEnd/>
            <a:tailEnd/>
          </a:ln>
          <a:effectLst/>
        </p:spPr>
        <p:txBody>
          <a:bodyPr lIns="0" rIns="0">
            <a:spAutoFit/>
          </a:bodyPr>
          <a:lstStyle/>
          <a:p>
            <a:pPr algn="ctr">
              <a:spcBef>
                <a:spcPct val="0"/>
              </a:spcBef>
              <a:buClr>
                <a:srgbClr val="215083"/>
              </a:buClr>
              <a:buFont typeface="Wingdings" pitchFamily="2" charset="2"/>
              <a:buNone/>
            </a:pPr>
            <a:r>
              <a:rPr lang="en-US" sz="1600" i="1" dirty="0">
                <a:solidFill>
                  <a:schemeClr val="accent5">
                    <a:lumMod val="50000"/>
                  </a:schemeClr>
                </a:solidFill>
              </a:rPr>
              <a:t>Electromechanical and </a:t>
            </a:r>
            <a:br>
              <a:rPr lang="en-US" sz="1600" i="1" dirty="0">
                <a:solidFill>
                  <a:schemeClr val="accent5">
                    <a:lumMod val="50000"/>
                  </a:schemeClr>
                </a:solidFill>
              </a:rPr>
            </a:br>
            <a:r>
              <a:rPr lang="en-US" sz="1600" i="1" dirty="0">
                <a:solidFill>
                  <a:schemeClr val="accent5">
                    <a:lumMod val="50000"/>
                  </a:schemeClr>
                </a:solidFill>
              </a:rPr>
              <a:t>electronic systems</a:t>
            </a:r>
          </a:p>
        </p:txBody>
      </p:sp>
      <p:pic>
        <p:nvPicPr>
          <p:cNvPr id="237592" name="Picture 24"/>
          <p:cNvPicPr>
            <a:picLocks noChangeAspect="1" noChangeArrowheads="1"/>
          </p:cNvPicPr>
          <p:nvPr/>
        </p:nvPicPr>
        <p:blipFill>
          <a:blip r:embed="rId3"/>
          <a:srcRect/>
          <a:stretch>
            <a:fillRect/>
          </a:stretch>
        </p:blipFill>
        <p:spPr bwMode="auto">
          <a:xfrm>
            <a:off x="1663338" y="2112223"/>
            <a:ext cx="1168572" cy="887378"/>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237593" name="Picture 25"/>
          <p:cNvPicPr>
            <a:picLocks noChangeAspect="1" noChangeArrowheads="1"/>
          </p:cNvPicPr>
          <p:nvPr/>
        </p:nvPicPr>
        <p:blipFill>
          <a:blip r:embed="rId4" cstate="print"/>
          <a:srcRect/>
          <a:stretch>
            <a:fillRect/>
          </a:stretch>
        </p:blipFill>
        <p:spPr bwMode="auto">
          <a:xfrm>
            <a:off x="1037069" y="2618602"/>
            <a:ext cx="872879" cy="816765"/>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237594" name="Picture 26"/>
          <p:cNvPicPr>
            <a:picLocks noChangeAspect="1" noChangeArrowheads="1"/>
          </p:cNvPicPr>
          <p:nvPr/>
        </p:nvPicPr>
        <p:blipFill>
          <a:blip r:embed="rId5"/>
          <a:srcRect/>
          <a:stretch>
            <a:fillRect/>
          </a:stretch>
        </p:blipFill>
        <p:spPr bwMode="auto">
          <a:xfrm>
            <a:off x="4180794" y="5086352"/>
            <a:ext cx="907143" cy="474286"/>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237595" name="Picture 27"/>
          <p:cNvPicPr>
            <a:picLocks noChangeAspect="1" noChangeArrowheads="1"/>
          </p:cNvPicPr>
          <p:nvPr/>
        </p:nvPicPr>
        <p:blipFill>
          <a:blip r:embed="rId6"/>
          <a:srcRect/>
          <a:stretch>
            <a:fillRect/>
          </a:stretch>
        </p:blipFill>
        <p:spPr bwMode="auto">
          <a:xfrm>
            <a:off x="4049404" y="4572396"/>
            <a:ext cx="1151429" cy="505848"/>
          </a:xfrm>
          <a:prstGeom prst="rect">
            <a:avLst/>
          </a:prstGeom>
          <a:noFill/>
        </p:spPr>
      </p:pic>
      <p:pic>
        <p:nvPicPr>
          <p:cNvPr id="237596" name="Picture 28"/>
          <p:cNvPicPr>
            <a:picLocks noChangeAspect="1" noChangeArrowheads="1"/>
          </p:cNvPicPr>
          <p:nvPr/>
        </p:nvPicPr>
        <p:blipFill>
          <a:blip r:embed="rId7"/>
          <a:srcRect/>
          <a:stretch>
            <a:fillRect/>
          </a:stretch>
        </p:blipFill>
        <p:spPr bwMode="auto">
          <a:xfrm>
            <a:off x="1381910" y="4572095"/>
            <a:ext cx="1450000" cy="742857"/>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237597" name="Picture 29"/>
          <p:cNvPicPr>
            <a:picLocks noChangeAspect="1" noChangeArrowheads="1"/>
          </p:cNvPicPr>
          <p:nvPr/>
        </p:nvPicPr>
        <p:blipFill>
          <a:blip r:embed="rId8" cstate="print">
            <a:clrChange>
              <a:clrFrom>
                <a:srgbClr val="FEFEFE"/>
              </a:clrFrom>
              <a:clrTo>
                <a:srgbClr val="FEFEFE">
                  <a:alpha val="0"/>
                </a:srgbClr>
              </a:clrTo>
            </a:clrChange>
          </a:blip>
          <a:srcRect/>
          <a:stretch>
            <a:fillRect/>
          </a:stretch>
        </p:blipFill>
        <p:spPr bwMode="auto">
          <a:xfrm>
            <a:off x="1027747" y="4476752"/>
            <a:ext cx="480499" cy="1264843"/>
          </a:xfrm>
          <a:prstGeom prst="rect">
            <a:avLst/>
          </a:prstGeom>
          <a:noFill/>
          <a:ln w="9525" algn="ctr">
            <a:miter lim="800000"/>
            <a:headEnd/>
            <a:tailEnd/>
          </a:ln>
        </p:spPr>
      </p:pic>
      <p:pic>
        <p:nvPicPr>
          <p:cNvPr id="237598" name="Picture 30"/>
          <p:cNvPicPr>
            <a:picLocks noChangeAspect="1" noChangeArrowheads="1"/>
          </p:cNvPicPr>
          <p:nvPr/>
        </p:nvPicPr>
        <p:blipFill>
          <a:blip r:embed="rId9" cstate="print"/>
          <a:srcRect/>
          <a:stretch>
            <a:fillRect/>
          </a:stretch>
        </p:blipFill>
        <p:spPr bwMode="auto">
          <a:xfrm>
            <a:off x="7003071" y="4705352"/>
            <a:ext cx="1150329" cy="801178"/>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grpSp>
        <p:nvGrpSpPr>
          <p:cNvPr id="2" name="Group 31"/>
          <p:cNvGrpSpPr>
            <a:grpSpLocks noChangeAspect="1"/>
          </p:cNvGrpSpPr>
          <p:nvPr/>
        </p:nvGrpSpPr>
        <p:grpSpPr bwMode="auto">
          <a:xfrm>
            <a:off x="6248400" y="4572000"/>
            <a:ext cx="1029624" cy="609600"/>
            <a:chOff x="3591" y="3056"/>
            <a:chExt cx="1184" cy="701"/>
          </a:xfrm>
        </p:grpSpPr>
        <p:sp>
          <p:nvSpPr>
            <p:cNvPr id="237600" name="Freeform 32"/>
            <p:cNvSpPr>
              <a:spLocks/>
            </p:cNvSpPr>
            <p:nvPr/>
          </p:nvSpPr>
          <p:spPr bwMode="auto">
            <a:xfrm>
              <a:off x="3802" y="3148"/>
              <a:ext cx="281" cy="147"/>
            </a:xfrm>
            <a:custGeom>
              <a:avLst/>
              <a:gdLst/>
              <a:ahLst/>
              <a:cxnLst>
                <a:cxn ang="0">
                  <a:pos x="0" y="240"/>
                </a:cxn>
                <a:cxn ang="0">
                  <a:pos x="144" y="36"/>
                </a:cxn>
                <a:cxn ang="0">
                  <a:pos x="456" y="24"/>
                </a:cxn>
              </a:cxnLst>
              <a:rect l="0" t="0" r="r" b="b"/>
              <a:pathLst>
                <a:path w="456" h="240">
                  <a:moveTo>
                    <a:pt x="0" y="240"/>
                  </a:moveTo>
                  <a:cubicBezTo>
                    <a:pt x="34" y="156"/>
                    <a:pt x="68" y="72"/>
                    <a:pt x="144" y="36"/>
                  </a:cubicBezTo>
                  <a:cubicBezTo>
                    <a:pt x="220" y="0"/>
                    <a:pt x="338" y="12"/>
                    <a:pt x="456" y="24"/>
                  </a:cubicBezTo>
                </a:path>
              </a:pathLst>
            </a:custGeom>
            <a:noFill/>
            <a:ln w="57150" cap="flat" cmpd="sng">
              <a:solidFill>
                <a:srgbClr val="FF0000"/>
              </a:solidFill>
              <a:prstDash val="solid"/>
              <a:round/>
              <a:headEnd type="oval" w="sm" len="sm"/>
              <a:tailEnd type="oval" w="sm" len="sm"/>
            </a:ln>
            <a:effectLst/>
          </p:spPr>
          <p:txBody>
            <a:bodyPr/>
            <a:lstStyle/>
            <a:p>
              <a:endParaRPr lang="en-US" dirty="0"/>
            </a:p>
          </p:txBody>
        </p:sp>
        <p:sp>
          <p:nvSpPr>
            <p:cNvPr id="237601" name="Freeform 33"/>
            <p:cNvSpPr>
              <a:spLocks/>
            </p:cNvSpPr>
            <p:nvPr/>
          </p:nvSpPr>
          <p:spPr bwMode="auto">
            <a:xfrm>
              <a:off x="3795" y="3321"/>
              <a:ext cx="280" cy="147"/>
            </a:xfrm>
            <a:custGeom>
              <a:avLst/>
              <a:gdLst/>
              <a:ahLst/>
              <a:cxnLst>
                <a:cxn ang="0">
                  <a:pos x="0" y="240"/>
                </a:cxn>
                <a:cxn ang="0">
                  <a:pos x="144" y="36"/>
                </a:cxn>
                <a:cxn ang="0">
                  <a:pos x="456" y="24"/>
                </a:cxn>
              </a:cxnLst>
              <a:rect l="0" t="0" r="r" b="b"/>
              <a:pathLst>
                <a:path w="456" h="240">
                  <a:moveTo>
                    <a:pt x="0" y="240"/>
                  </a:moveTo>
                  <a:cubicBezTo>
                    <a:pt x="34" y="156"/>
                    <a:pt x="68" y="72"/>
                    <a:pt x="144" y="36"/>
                  </a:cubicBezTo>
                  <a:cubicBezTo>
                    <a:pt x="220" y="0"/>
                    <a:pt x="338" y="12"/>
                    <a:pt x="456" y="24"/>
                  </a:cubicBezTo>
                </a:path>
              </a:pathLst>
            </a:custGeom>
            <a:noFill/>
            <a:ln w="57150" cap="flat" cmpd="sng">
              <a:solidFill>
                <a:schemeClr val="tx1"/>
              </a:solidFill>
              <a:prstDash val="solid"/>
              <a:round/>
              <a:headEnd type="oval" w="sm" len="sm"/>
              <a:tailEnd type="oval" w="sm" len="sm"/>
            </a:ln>
            <a:effectLst/>
          </p:spPr>
          <p:txBody>
            <a:bodyPr/>
            <a:lstStyle/>
            <a:p>
              <a:endParaRPr lang="en-US" dirty="0"/>
            </a:p>
          </p:txBody>
        </p:sp>
        <p:grpSp>
          <p:nvGrpSpPr>
            <p:cNvPr id="3" name="Group 34"/>
            <p:cNvGrpSpPr>
              <a:grpSpLocks/>
            </p:cNvGrpSpPr>
            <p:nvPr/>
          </p:nvGrpSpPr>
          <p:grpSpPr bwMode="auto">
            <a:xfrm>
              <a:off x="3591" y="3129"/>
              <a:ext cx="290" cy="628"/>
              <a:chOff x="1731" y="964"/>
              <a:chExt cx="473" cy="1026"/>
            </a:xfrm>
          </p:grpSpPr>
          <p:sp>
            <p:nvSpPr>
              <p:cNvPr id="237603" name="AutoShape 35"/>
              <p:cNvSpPr>
                <a:spLocks noChangeArrowheads="1"/>
              </p:cNvSpPr>
              <p:nvPr/>
            </p:nvSpPr>
            <p:spPr bwMode="auto">
              <a:xfrm rot="16200000" flipH="1">
                <a:off x="1340" y="1357"/>
                <a:ext cx="1026" cy="240"/>
              </a:xfrm>
              <a:prstGeom prst="parallelogram">
                <a:avLst>
                  <a:gd name="adj" fmla="val 100403"/>
                </a:avLst>
              </a:prstGeom>
              <a:solidFill>
                <a:srgbClr val="FFCC99"/>
              </a:solidFill>
              <a:ln w="9525" algn="ctr">
                <a:solidFill>
                  <a:schemeClr val="tx1"/>
                </a:solidFill>
                <a:miter lim="800000"/>
                <a:headEnd/>
                <a:tailEnd/>
              </a:ln>
              <a:effectLst/>
            </p:spPr>
            <p:txBody>
              <a:bodyPr wrap="none" anchor="ctr"/>
              <a:lstStyle/>
              <a:p>
                <a:endParaRPr lang="en-US" dirty="0"/>
              </a:p>
            </p:txBody>
          </p:sp>
          <p:grpSp>
            <p:nvGrpSpPr>
              <p:cNvPr id="4" name="Group 36"/>
              <p:cNvGrpSpPr>
                <a:grpSpLocks/>
              </p:cNvGrpSpPr>
              <p:nvPr/>
            </p:nvGrpSpPr>
            <p:grpSpPr bwMode="auto">
              <a:xfrm>
                <a:off x="1731" y="1059"/>
                <a:ext cx="473" cy="797"/>
                <a:chOff x="3609" y="3237"/>
                <a:chExt cx="473" cy="797"/>
              </a:xfrm>
            </p:grpSpPr>
            <p:sp>
              <p:nvSpPr>
                <p:cNvPr id="237605" name="AutoShape 37"/>
                <p:cNvSpPr>
                  <a:spLocks noChangeArrowheads="1"/>
                </p:cNvSpPr>
                <p:nvPr/>
              </p:nvSpPr>
              <p:spPr bwMode="auto">
                <a:xfrm>
                  <a:off x="3610" y="3237"/>
                  <a:ext cx="376" cy="797"/>
                </a:xfrm>
                <a:prstGeom prst="cube">
                  <a:avLst>
                    <a:gd name="adj" fmla="val 64968"/>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06" name="AutoShape 38"/>
                <p:cNvSpPr>
                  <a:spLocks noChangeArrowheads="1"/>
                </p:cNvSpPr>
                <p:nvPr/>
              </p:nvSpPr>
              <p:spPr bwMode="auto">
                <a:xfrm>
                  <a:off x="3742" y="3776"/>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07" name="AutoShape 39"/>
                <p:cNvSpPr>
                  <a:spLocks noChangeArrowheads="1"/>
                </p:cNvSpPr>
                <p:nvPr/>
              </p:nvSpPr>
              <p:spPr bwMode="auto">
                <a:xfrm>
                  <a:off x="3742" y="3748"/>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08" name="AutoShape 40"/>
                <p:cNvSpPr>
                  <a:spLocks noChangeArrowheads="1"/>
                </p:cNvSpPr>
                <p:nvPr/>
              </p:nvSpPr>
              <p:spPr bwMode="auto">
                <a:xfrm>
                  <a:off x="3742" y="3719"/>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09" name="AutoShape 41"/>
                <p:cNvSpPr>
                  <a:spLocks noChangeArrowheads="1"/>
                </p:cNvSpPr>
                <p:nvPr/>
              </p:nvSpPr>
              <p:spPr bwMode="auto">
                <a:xfrm>
                  <a:off x="3742" y="3691"/>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0" name="AutoShape 42"/>
                <p:cNvSpPr>
                  <a:spLocks noChangeArrowheads="1"/>
                </p:cNvSpPr>
                <p:nvPr/>
              </p:nvSpPr>
              <p:spPr bwMode="auto">
                <a:xfrm>
                  <a:off x="3742" y="3663"/>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1" name="AutoShape 43"/>
                <p:cNvSpPr>
                  <a:spLocks noChangeArrowheads="1"/>
                </p:cNvSpPr>
                <p:nvPr/>
              </p:nvSpPr>
              <p:spPr bwMode="auto">
                <a:xfrm>
                  <a:off x="3742" y="3634"/>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2" name="AutoShape 44"/>
                <p:cNvSpPr>
                  <a:spLocks noChangeArrowheads="1"/>
                </p:cNvSpPr>
                <p:nvPr/>
              </p:nvSpPr>
              <p:spPr bwMode="auto">
                <a:xfrm>
                  <a:off x="3742" y="3606"/>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3" name="AutoShape 45"/>
                <p:cNvSpPr>
                  <a:spLocks noChangeArrowheads="1"/>
                </p:cNvSpPr>
                <p:nvPr/>
              </p:nvSpPr>
              <p:spPr bwMode="auto">
                <a:xfrm>
                  <a:off x="3742" y="3577"/>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4" name="AutoShape 46"/>
                <p:cNvSpPr>
                  <a:spLocks noChangeArrowheads="1"/>
                </p:cNvSpPr>
                <p:nvPr/>
              </p:nvSpPr>
              <p:spPr bwMode="auto">
                <a:xfrm>
                  <a:off x="3742" y="3549"/>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5" name="AutoShape 47"/>
                <p:cNvSpPr>
                  <a:spLocks noChangeArrowheads="1"/>
                </p:cNvSpPr>
                <p:nvPr/>
              </p:nvSpPr>
              <p:spPr bwMode="auto">
                <a:xfrm>
                  <a:off x="3742" y="3521"/>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6" name="AutoShape 48"/>
                <p:cNvSpPr>
                  <a:spLocks noChangeArrowheads="1"/>
                </p:cNvSpPr>
                <p:nvPr/>
              </p:nvSpPr>
              <p:spPr bwMode="auto">
                <a:xfrm>
                  <a:off x="3742" y="3492"/>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7" name="AutoShape 49"/>
                <p:cNvSpPr>
                  <a:spLocks noChangeArrowheads="1"/>
                </p:cNvSpPr>
                <p:nvPr/>
              </p:nvSpPr>
              <p:spPr bwMode="auto">
                <a:xfrm>
                  <a:off x="3742" y="3464"/>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8" name="AutoShape 50"/>
                <p:cNvSpPr>
                  <a:spLocks noChangeArrowheads="1"/>
                </p:cNvSpPr>
                <p:nvPr/>
              </p:nvSpPr>
              <p:spPr bwMode="auto">
                <a:xfrm>
                  <a:off x="3742" y="3436"/>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9" name="AutoShape 51"/>
                <p:cNvSpPr>
                  <a:spLocks noChangeArrowheads="1"/>
                </p:cNvSpPr>
                <p:nvPr/>
              </p:nvSpPr>
              <p:spPr bwMode="auto">
                <a:xfrm>
                  <a:off x="3742" y="3407"/>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0" name="AutoShape 52"/>
                <p:cNvSpPr>
                  <a:spLocks noChangeArrowheads="1"/>
                </p:cNvSpPr>
                <p:nvPr/>
              </p:nvSpPr>
              <p:spPr bwMode="auto">
                <a:xfrm>
                  <a:off x="3742" y="3379"/>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1" name="AutoShape 53"/>
                <p:cNvSpPr>
                  <a:spLocks noChangeArrowheads="1"/>
                </p:cNvSpPr>
                <p:nvPr/>
              </p:nvSpPr>
              <p:spPr bwMode="auto">
                <a:xfrm>
                  <a:off x="3742" y="3351"/>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2" name="AutoShape 54"/>
                <p:cNvSpPr>
                  <a:spLocks noChangeArrowheads="1"/>
                </p:cNvSpPr>
                <p:nvPr/>
              </p:nvSpPr>
              <p:spPr bwMode="auto">
                <a:xfrm>
                  <a:off x="3742" y="3322"/>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3" name="AutoShape 55"/>
                <p:cNvSpPr>
                  <a:spLocks noChangeArrowheads="1"/>
                </p:cNvSpPr>
                <p:nvPr/>
              </p:nvSpPr>
              <p:spPr bwMode="auto">
                <a:xfrm>
                  <a:off x="3742" y="3294"/>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4" name="AutoShape 56"/>
                <p:cNvSpPr>
                  <a:spLocks noChangeArrowheads="1"/>
                </p:cNvSpPr>
                <p:nvPr/>
              </p:nvSpPr>
              <p:spPr bwMode="auto">
                <a:xfrm>
                  <a:off x="3742" y="3266"/>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5" name="AutoShape 57"/>
                <p:cNvSpPr>
                  <a:spLocks noChangeArrowheads="1"/>
                </p:cNvSpPr>
                <p:nvPr/>
              </p:nvSpPr>
              <p:spPr bwMode="auto">
                <a:xfrm>
                  <a:off x="3742" y="3237"/>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6" name="AutoShape 58"/>
                <p:cNvSpPr>
                  <a:spLocks noChangeArrowheads="1"/>
                </p:cNvSpPr>
                <p:nvPr/>
              </p:nvSpPr>
              <p:spPr bwMode="auto">
                <a:xfrm>
                  <a:off x="3609" y="3237"/>
                  <a:ext cx="469" cy="245"/>
                </a:xfrm>
                <a:prstGeom prst="parallelogram">
                  <a:avLst>
                    <a:gd name="adj" fmla="val 100216"/>
                  </a:avLst>
                </a:prstGeom>
                <a:solidFill>
                  <a:srgbClr val="FFCC99"/>
                </a:solidFill>
                <a:ln w="9525" algn="ctr">
                  <a:solidFill>
                    <a:schemeClr val="tx1"/>
                  </a:solidFill>
                  <a:miter lim="800000"/>
                  <a:headEnd/>
                  <a:tailEnd/>
                </a:ln>
                <a:effectLst/>
              </p:spPr>
              <p:txBody>
                <a:bodyPr wrap="none" anchor="ctr"/>
                <a:lstStyle/>
                <a:p>
                  <a:endParaRPr lang="en-US" dirty="0"/>
                </a:p>
              </p:txBody>
            </p:sp>
          </p:grpSp>
          <p:sp>
            <p:nvSpPr>
              <p:cNvPr id="237627" name="Oval 59"/>
              <p:cNvSpPr>
                <a:spLocks noChangeArrowheads="1"/>
              </p:cNvSpPr>
              <p:nvPr/>
            </p:nvSpPr>
            <p:spPr bwMode="auto">
              <a:xfrm>
                <a:off x="1774" y="1163"/>
                <a:ext cx="30" cy="68"/>
              </a:xfrm>
              <a:prstGeom prst="ellipse">
                <a:avLst/>
              </a:prstGeom>
              <a:solidFill>
                <a:schemeClr val="tx1"/>
              </a:solidFill>
              <a:ln w="9525">
                <a:solidFill>
                  <a:schemeClr val="tx1"/>
                </a:solidFill>
                <a:round/>
                <a:headEnd/>
                <a:tailEnd/>
              </a:ln>
              <a:effectLst/>
            </p:spPr>
            <p:txBody>
              <a:bodyPr wrap="none" anchor="ctr"/>
              <a:lstStyle/>
              <a:p>
                <a:endParaRPr lang="en-US" dirty="0"/>
              </a:p>
            </p:txBody>
          </p:sp>
          <p:sp>
            <p:nvSpPr>
              <p:cNvPr id="237628" name="Oval 60"/>
              <p:cNvSpPr>
                <a:spLocks noChangeArrowheads="1"/>
              </p:cNvSpPr>
              <p:nvPr/>
            </p:nvSpPr>
            <p:spPr bwMode="auto">
              <a:xfrm>
                <a:off x="1888" y="1049"/>
                <a:ext cx="30" cy="68"/>
              </a:xfrm>
              <a:prstGeom prst="ellipse">
                <a:avLst/>
              </a:prstGeom>
              <a:solidFill>
                <a:schemeClr val="tx1"/>
              </a:solidFill>
              <a:ln w="9525">
                <a:solidFill>
                  <a:schemeClr val="tx1"/>
                </a:solidFill>
                <a:round/>
                <a:headEnd/>
                <a:tailEnd/>
              </a:ln>
              <a:effectLst/>
            </p:spPr>
            <p:txBody>
              <a:bodyPr wrap="none" anchor="ctr"/>
              <a:lstStyle/>
              <a:p>
                <a:endParaRPr lang="en-US" dirty="0"/>
              </a:p>
            </p:txBody>
          </p:sp>
          <p:sp>
            <p:nvSpPr>
              <p:cNvPr id="237629" name="Oval 61"/>
              <p:cNvSpPr>
                <a:spLocks noChangeArrowheads="1"/>
              </p:cNvSpPr>
              <p:nvPr/>
            </p:nvSpPr>
            <p:spPr bwMode="auto">
              <a:xfrm>
                <a:off x="2001" y="1674"/>
                <a:ext cx="30" cy="68"/>
              </a:xfrm>
              <a:prstGeom prst="ellipse">
                <a:avLst/>
              </a:prstGeom>
              <a:solidFill>
                <a:schemeClr val="tx1"/>
              </a:solidFill>
              <a:ln w="9525">
                <a:solidFill>
                  <a:schemeClr val="tx1"/>
                </a:solidFill>
                <a:round/>
                <a:headEnd/>
                <a:tailEnd/>
              </a:ln>
              <a:effectLst/>
            </p:spPr>
            <p:txBody>
              <a:bodyPr wrap="none" anchor="ctr"/>
              <a:lstStyle/>
              <a:p>
                <a:endParaRPr lang="en-US" dirty="0"/>
              </a:p>
            </p:txBody>
          </p:sp>
          <p:sp>
            <p:nvSpPr>
              <p:cNvPr id="237630" name="Oval 62"/>
              <p:cNvSpPr>
                <a:spLocks noChangeArrowheads="1"/>
              </p:cNvSpPr>
              <p:nvPr/>
            </p:nvSpPr>
            <p:spPr bwMode="auto">
              <a:xfrm>
                <a:off x="2115" y="1560"/>
                <a:ext cx="30" cy="68"/>
              </a:xfrm>
              <a:prstGeom prst="ellipse">
                <a:avLst/>
              </a:prstGeom>
              <a:solidFill>
                <a:schemeClr val="tx1"/>
              </a:solidFill>
              <a:ln w="9525">
                <a:solidFill>
                  <a:schemeClr val="tx1"/>
                </a:solidFill>
                <a:round/>
                <a:headEnd/>
                <a:tailEnd/>
              </a:ln>
              <a:effectLst/>
            </p:spPr>
            <p:txBody>
              <a:bodyPr wrap="none" anchor="ctr"/>
              <a:lstStyle/>
              <a:p>
                <a:endParaRPr lang="en-US" dirty="0"/>
              </a:p>
            </p:txBody>
          </p:sp>
        </p:grpSp>
        <p:grpSp>
          <p:nvGrpSpPr>
            <p:cNvPr id="5" name="Group 63"/>
            <p:cNvGrpSpPr>
              <a:grpSpLocks/>
            </p:cNvGrpSpPr>
            <p:nvPr/>
          </p:nvGrpSpPr>
          <p:grpSpPr bwMode="auto">
            <a:xfrm>
              <a:off x="3987" y="3056"/>
              <a:ext cx="788" cy="510"/>
              <a:chOff x="4105" y="1911"/>
              <a:chExt cx="1025" cy="663"/>
            </a:xfrm>
          </p:grpSpPr>
          <p:sp>
            <p:nvSpPr>
              <p:cNvPr id="237632" name="AutoShape 64"/>
              <p:cNvSpPr>
                <a:spLocks noChangeArrowheads="1"/>
              </p:cNvSpPr>
              <p:nvPr/>
            </p:nvSpPr>
            <p:spPr bwMode="auto">
              <a:xfrm>
                <a:off x="4105" y="2525"/>
                <a:ext cx="537" cy="49"/>
              </a:xfrm>
              <a:prstGeom prst="parallelogram">
                <a:avLst>
                  <a:gd name="adj" fmla="val 273980"/>
                </a:avLst>
              </a:prstGeom>
              <a:solidFill>
                <a:srgbClr val="5F5F5F"/>
              </a:solidFill>
              <a:ln w="9525">
                <a:solidFill>
                  <a:schemeClr val="tx1"/>
                </a:solidFill>
                <a:miter lim="800000"/>
                <a:headEnd/>
                <a:tailEnd/>
              </a:ln>
              <a:effectLst/>
            </p:spPr>
            <p:txBody>
              <a:bodyPr wrap="none" anchor="ctr"/>
              <a:lstStyle/>
              <a:p>
                <a:endParaRPr lang="en-US" dirty="0"/>
              </a:p>
            </p:txBody>
          </p:sp>
          <p:sp>
            <p:nvSpPr>
              <p:cNvPr id="237633" name="AutoShape 65"/>
              <p:cNvSpPr>
                <a:spLocks noChangeArrowheads="1"/>
              </p:cNvSpPr>
              <p:nvPr/>
            </p:nvSpPr>
            <p:spPr bwMode="auto">
              <a:xfrm>
                <a:off x="4231" y="2416"/>
                <a:ext cx="449" cy="109"/>
              </a:xfrm>
              <a:prstGeom prst="parallelogram">
                <a:avLst>
                  <a:gd name="adj" fmla="val 41460"/>
                </a:avLst>
              </a:prstGeom>
              <a:solidFill>
                <a:srgbClr val="969696"/>
              </a:solidFill>
              <a:ln w="9525">
                <a:solidFill>
                  <a:schemeClr val="tx1"/>
                </a:solidFill>
                <a:miter lim="800000"/>
                <a:headEnd/>
                <a:tailEnd/>
              </a:ln>
              <a:effectLst/>
            </p:spPr>
            <p:txBody>
              <a:bodyPr wrap="none" anchor="ctr"/>
              <a:lstStyle/>
              <a:p>
                <a:endParaRPr lang="en-US" dirty="0"/>
              </a:p>
            </p:txBody>
          </p:sp>
          <p:sp>
            <p:nvSpPr>
              <p:cNvPr id="237634" name="AutoShape 66"/>
              <p:cNvSpPr>
                <a:spLocks noChangeArrowheads="1"/>
              </p:cNvSpPr>
              <p:nvPr/>
            </p:nvSpPr>
            <p:spPr bwMode="auto">
              <a:xfrm>
                <a:off x="4277" y="2366"/>
                <a:ext cx="537" cy="50"/>
              </a:xfrm>
              <a:prstGeom prst="parallelogram">
                <a:avLst>
                  <a:gd name="adj" fmla="val 268500"/>
                </a:avLst>
              </a:prstGeom>
              <a:solidFill>
                <a:srgbClr val="5F5F5F"/>
              </a:solidFill>
              <a:ln w="9525">
                <a:solidFill>
                  <a:schemeClr val="tx1"/>
                </a:solidFill>
                <a:miter lim="800000"/>
                <a:headEnd/>
                <a:tailEnd/>
              </a:ln>
              <a:effectLst/>
            </p:spPr>
            <p:txBody>
              <a:bodyPr wrap="none" anchor="ctr"/>
              <a:lstStyle/>
              <a:p>
                <a:endParaRPr lang="en-US" dirty="0"/>
              </a:p>
            </p:txBody>
          </p:sp>
          <p:sp>
            <p:nvSpPr>
              <p:cNvPr id="237635" name="Oval 67"/>
              <p:cNvSpPr>
                <a:spLocks noChangeArrowheads="1"/>
              </p:cNvSpPr>
              <p:nvPr/>
            </p:nvSpPr>
            <p:spPr bwMode="auto">
              <a:xfrm rot="19800000" flipH="1">
                <a:off x="4451" y="2539"/>
                <a:ext cx="86" cy="17"/>
              </a:xfrm>
              <a:prstGeom prst="ellipse">
                <a:avLst/>
              </a:prstGeom>
              <a:solidFill>
                <a:schemeClr val="bg1"/>
              </a:solidFill>
              <a:ln w="9525">
                <a:solidFill>
                  <a:schemeClr val="tx1"/>
                </a:solidFill>
                <a:round/>
                <a:headEnd/>
                <a:tailEnd/>
              </a:ln>
              <a:effectLst/>
            </p:spPr>
            <p:txBody>
              <a:bodyPr wrap="none" anchor="ctr"/>
              <a:lstStyle/>
              <a:p>
                <a:pPr eaLnBrk="1" hangingPunct="1">
                  <a:spcBef>
                    <a:spcPct val="0"/>
                  </a:spcBef>
                  <a:buClrTx/>
                  <a:buFontTx/>
                  <a:buNone/>
                </a:pPr>
                <a:endParaRPr lang="en-US" dirty="0"/>
              </a:p>
            </p:txBody>
          </p:sp>
          <p:sp>
            <p:nvSpPr>
              <p:cNvPr id="237636" name="Oval 68"/>
              <p:cNvSpPr>
                <a:spLocks noChangeArrowheads="1"/>
              </p:cNvSpPr>
              <p:nvPr/>
            </p:nvSpPr>
            <p:spPr bwMode="auto">
              <a:xfrm rot="19800000" flipH="1">
                <a:off x="4232" y="2539"/>
                <a:ext cx="86" cy="17"/>
              </a:xfrm>
              <a:prstGeom prst="ellipse">
                <a:avLst/>
              </a:prstGeom>
              <a:solidFill>
                <a:schemeClr val="bg1"/>
              </a:solidFill>
              <a:ln w="9525">
                <a:solidFill>
                  <a:schemeClr val="tx1"/>
                </a:solidFill>
                <a:round/>
                <a:headEnd/>
                <a:tailEnd/>
              </a:ln>
              <a:effectLst/>
            </p:spPr>
            <p:txBody>
              <a:bodyPr wrap="none" anchor="ctr"/>
              <a:lstStyle/>
              <a:p>
                <a:pPr eaLnBrk="1" hangingPunct="1">
                  <a:spcBef>
                    <a:spcPct val="0"/>
                  </a:spcBef>
                  <a:buClrTx/>
                  <a:buFontTx/>
                  <a:buNone/>
                </a:pPr>
                <a:endParaRPr lang="en-US" dirty="0"/>
              </a:p>
            </p:txBody>
          </p:sp>
          <p:sp>
            <p:nvSpPr>
              <p:cNvPr id="237637" name="AutoShape 69"/>
              <p:cNvSpPr>
                <a:spLocks noChangeArrowheads="1"/>
              </p:cNvSpPr>
              <p:nvPr/>
            </p:nvSpPr>
            <p:spPr bwMode="auto">
              <a:xfrm rot="5400000">
                <a:off x="4398" y="1794"/>
                <a:ext cx="382" cy="796"/>
              </a:xfrm>
              <a:prstGeom prst="can">
                <a:avLst>
                  <a:gd name="adj" fmla="val 44097"/>
                </a:avLst>
              </a:prstGeom>
              <a:gradFill rotWithShape="1">
                <a:gsLst>
                  <a:gs pos="0">
                    <a:srgbClr val="EAEAEA">
                      <a:gamma/>
                      <a:shade val="46275"/>
                      <a:invGamma/>
                    </a:srgbClr>
                  </a:gs>
                  <a:gs pos="50000">
                    <a:srgbClr val="EAEAEA"/>
                  </a:gs>
                  <a:gs pos="100000">
                    <a:srgbClr val="EAEAEA">
                      <a:gamma/>
                      <a:shade val="46275"/>
                      <a:invGamma/>
                    </a:srgbClr>
                  </a:gs>
                </a:gsLst>
                <a:lin ang="0" scaled="1"/>
              </a:gradFill>
              <a:ln w="9525">
                <a:solidFill>
                  <a:schemeClr val="tx1"/>
                </a:solidFill>
                <a:round/>
                <a:headEnd/>
                <a:tailEnd/>
              </a:ln>
              <a:effectLst/>
            </p:spPr>
            <p:txBody>
              <a:bodyPr rot="10800000" vert="eaVert" wrap="none" anchor="ctr"/>
              <a:lstStyle/>
              <a:p>
                <a:pPr>
                  <a:spcBef>
                    <a:spcPct val="0"/>
                  </a:spcBef>
                  <a:buClrTx/>
                  <a:buFontTx/>
                  <a:buNone/>
                </a:pPr>
                <a:endParaRPr lang="en-US" sz="600" dirty="0">
                  <a:latin typeface="Times New Roman" pitchFamily="18" charset="0"/>
                </a:endParaRPr>
              </a:p>
            </p:txBody>
          </p:sp>
          <p:grpSp>
            <p:nvGrpSpPr>
              <p:cNvPr id="6" name="Group 70"/>
              <p:cNvGrpSpPr>
                <a:grpSpLocks/>
              </p:cNvGrpSpPr>
              <p:nvPr/>
            </p:nvGrpSpPr>
            <p:grpSpPr bwMode="auto">
              <a:xfrm>
                <a:off x="4776" y="1911"/>
                <a:ext cx="354" cy="572"/>
                <a:chOff x="1858" y="1669"/>
                <a:chExt cx="638" cy="1143"/>
              </a:xfrm>
            </p:grpSpPr>
            <p:sp>
              <p:nvSpPr>
                <p:cNvPr id="237639" name="Oval 71"/>
                <p:cNvSpPr>
                  <a:spLocks noChangeArrowheads="1"/>
                </p:cNvSpPr>
                <p:nvPr/>
              </p:nvSpPr>
              <p:spPr bwMode="auto">
                <a:xfrm>
                  <a:off x="1858" y="1671"/>
                  <a:ext cx="463" cy="1135"/>
                </a:xfrm>
                <a:prstGeom prst="ellipse">
                  <a:avLst/>
                </a:prstGeom>
                <a:solidFill>
                  <a:srgbClr val="969696"/>
                </a:solidFill>
                <a:ln w="9525" algn="ctr">
                  <a:solidFill>
                    <a:schemeClr val="tx1"/>
                  </a:solidFill>
                  <a:round/>
                  <a:headEnd/>
                  <a:tailEnd/>
                </a:ln>
                <a:effectLst/>
              </p:spPr>
              <p:txBody>
                <a:bodyPr wrap="none" anchor="ctr"/>
                <a:lstStyle/>
                <a:p>
                  <a:endParaRPr lang="en-US" dirty="0"/>
                </a:p>
              </p:txBody>
            </p:sp>
            <p:sp>
              <p:nvSpPr>
                <p:cNvPr id="237640" name="Oval 72"/>
                <p:cNvSpPr>
                  <a:spLocks noChangeArrowheads="1"/>
                </p:cNvSpPr>
                <p:nvPr/>
              </p:nvSpPr>
              <p:spPr bwMode="auto">
                <a:xfrm>
                  <a:off x="1933" y="1671"/>
                  <a:ext cx="464" cy="1135"/>
                </a:xfrm>
                <a:prstGeom prst="ellipse">
                  <a:avLst/>
                </a:prstGeom>
                <a:solidFill>
                  <a:srgbClr val="969696"/>
                </a:solidFill>
                <a:ln w="9525" algn="ctr">
                  <a:solidFill>
                    <a:schemeClr val="tx1"/>
                  </a:solidFill>
                  <a:round/>
                  <a:headEnd/>
                  <a:tailEnd/>
                </a:ln>
                <a:effectLst/>
              </p:spPr>
              <p:txBody>
                <a:bodyPr wrap="none" anchor="ctr"/>
                <a:lstStyle/>
                <a:p>
                  <a:endParaRPr lang="en-US" dirty="0"/>
                </a:p>
              </p:txBody>
            </p:sp>
            <p:sp>
              <p:nvSpPr>
                <p:cNvPr id="237641" name="Oval 73"/>
                <p:cNvSpPr>
                  <a:spLocks noChangeArrowheads="1"/>
                </p:cNvSpPr>
                <p:nvPr/>
              </p:nvSpPr>
              <p:spPr bwMode="auto">
                <a:xfrm flipH="1">
                  <a:off x="2166" y="2117"/>
                  <a:ext cx="88" cy="213"/>
                </a:xfrm>
                <a:prstGeom prst="ellipse">
                  <a:avLst/>
                </a:prstGeom>
                <a:solidFill>
                  <a:schemeClr val="tx1"/>
                </a:solidFill>
                <a:ln w="9525" algn="ctr">
                  <a:solidFill>
                    <a:schemeClr val="tx1"/>
                  </a:solidFill>
                  <a:round/>
                  <a:headEnd/>
                  <a:tailEnd/>
                </a:ln>
                <a:effectLst/>
              </p:spPr>
              <p:txBody>
                <a:bodyPr wrap="none" anchor="ctr"/>
                <a:lstStyle/>
                <a:p>
                  <a:pPr eaLnBrk="1" hangingPunct="1">
                    <a:spcBef>
                      <a:spcPct val="0"/>
                    </a:spcBef>
                    <a:buClrTx/>
                    <a:buFontTx/>
                    <a:buNone/>
                  </a:pPr>
                  <a:endParaRPr lang="en-US" dirty="0"/>
                </a:p>
              </p:txBody>
            </p:sp>
            <p:sp>
              <p:nvSpPr>
                <p:cNvPr id="237642" name="Oval 74"/>
                <p:cNvSpPr>
                  <a:spLocks noChangeArrowheads="1"/>
                </p:cNvSpPr>
                <p:nvPr/>
              </p:nvSpPr>
              <p:spPr bwMode="auto">
                <a:xfrm flipH="1">
                  <a:off x="2073" y="2524"/>
                  <a:ext cx="63" cy="153"/>
                </a:xfrm>
                <a:prstGeom prst="ellipse">
                  <a:avLst/>
                </a:prstGeom>
                <a:solidFill>
                  <a:schemeClr val="tx1"/>
                </a:solidFill>
                <a:ln w="9525" algn="ctr">
                  <a:solidFill>
                    <a:schemeClr val="tx1"/>
                  </a:solidFill>
                  <a:round/>
                  <a:headEnd/>
                  <a:tailEnd/>
                </a:ln>
                <a:effectLst/>
              </p:spPr>
              <p:txBody>
                <a:bodyPr wrap="none" anchor="ctr"/>
                <a:lstStyle/>
                <a:p>
                  <a:pPr eaLnBrk="1" hangingPunct="1">
                    <a:spcBef>
                      <a:spcPct val="0"/>
                    </a:spcBef>
                    <a:buClrTx/>
                    <a:buFontTx/>
                    <a:buNone/>
                  </a:pPr>
                  <a:endParaRPr lang="en-US" dirty="0"/>
                </a:p>
              </p:txBody>
            </p:sp>
            <p:sp>
              <p:nvSpPr>
                <p:cNvPr id="237643" name="AutoShape 75"/>
                <p:cNvSpPr>
                  <a:spLocks noChangeArrowheads="1"/>
                </p:cNvSpPr>
                <p:nvPr/>
              </p:nvSpPr>
              <p:spPr bwMode="auto">
                <a:xfrm rot="16200000" flipV="1">
                  <a:off x="2254" y="2072"/>
                  <a:ext cx="169" cy="315"/>
                </a:xfrm>
                <a:prstGeom prst="can">
                  <a:avLst>
                    <a:gd name="adj" fmla="val 39444"/>
                  </a:avLst>
                </a:prstGeom>
                <a:gradFill rotWithShape="1">
                  <a:gsLst>
                    <a:gs pos="0">
                      <a:srgbClr val="EAEAEA">
                        <a:gamma/>
                        <a:shade val="46275"/>
                        <a:invGamma/>
                      </a:srgbClr>
                    </a:gs>
                    <a:gs pos="50000">
                      <a:srgbClr val="EAEAEA"/>
                    </a:gs>
                    <a:gs pos="100000">
                      <a:srgbClr val="EAEAEA">
                        <a:gamma/>
                        <a:shade val="46275"/>
                        <a:invGamma/>
                      </a:srgbClr>
                    </a:gs>
                  </a:gsLst>
                  <a:lin ang="0" scaled="1"/>
                </a:gradFill>
                <a:ln w="9525">
                  <a:solidFill>
                    <a:schemeClr val="tx1"/>
                  </a:solidFill>
                  <a:round/>
                  <a:headEnd/>
                  <a:tailEnd/>
                </a:ln>
                <a:effectLst/>
              </p:spPr>
              <p:txBody>
                <a:bodyPr rot="10800000" vert="eaVert" wrap="none" anchor="ctr"/>
                <a:lstStyle/>
                <a:p>
                  <a:pPr eaLnBrk="1" hangingPunct="1">
                    <a:spcBef>
                      <a:spcPct val="0"/>
                    </a:spcBef>
                    <a:buClrTx/>
                    <a:buFontTx/>
                    <a:buNone/>
                  </a:pPr>
                  <a:endParaRPr lang="en-US" dirty="0"/>
                </a:p>
              </p:txBody>
            </p:sp>
            <p:sp>
              <p:nvSpPr>
                <p:cNvPr id="237644" name="Oval 76"/>
                <p:cNvSpPr>
                  <a:spLocks noChangeArrowheads="1"/>
                </p:cNvSpPr>
                <p:nvPr/>
              </p:nvSpPr>
              <p:spPr bwMode="auto">
                <a:xfrm flipH="1">
                  <a:off x="2269" y="2373"/>
                  <a:ext cx="63" cy="153"/>
                </a:xfrm>
                <a:prstGeom prst="ellipse">
                  <a:avLst/>
                </a:prstGeom>
                <a:solidFill>
                  <a:schemeClr val="tx1"/>
                </a:solidFill>
                <a:ln w="9525" algn="ctr">
                  <a:solidFill>
                    <a:schemeClr val="tx1"/>
                  </a:solidFill>
                  <a:round/>
                  <a:headEnd/>
                  <a:tailEnd/>
                </a:ln>
                <a:effectLst/>
              </p:spPr>
              <p:txBody>
                <a:bodyPr wrap="none" anchor="ctr"/>
                <a:lstStyle/>
                <a:p>
                  <a:pPr eaLnBrk="1" hangingPunct="1">
                    <a:spcBef>
                      <a:spcPct val="0"/>
                    </a:spcBef>
                    <a:buClrTx/>
                    <a:buFontTx/>
                    <a:buNone/>
                  </a:pPr>
                  <a:endParaRPr lang="en-US" dirty="0"/>
                </a:p>
              </p:txBody>
            </p:sp>
            <p:sp>
              <p:nvSpPr>
                <p:cNvPr id="237645" name="Freeform 77"/>
                <p:cNvSpPr>
                  <a:spLocks/>
                </p:cNvSpPr>
                <p:nvPr/>
              </p:nvSpPr>
              <p:spPr bwMode="auto">
                <a:xfrm>
                  <a:off x="1859" y="1669"/>
                  <a:ext cx="321" cy="1143"/>
                </a:xfrm>
                <a:custGeom>
                  <a:avLst/>
                  <a:gdLst/>
                  <a:ahLst/>
                  <a:cxnLst>
                    <a:cxn ang="0">
                      <a:pos x="237" y="0"/>
                    </a:cxn>
                    <a:cxn ang="0">
                      <a:pos x="168" y="0"/>
                    </a:cxn>
                    <a:cxn ang="0">
                      <a:pos x="135" y="21"/>
                    </a:cxn>
                    <a:cxn ang="0">
                      <a:pos x="87" y="69"/>
                    </a:cxn>
                    <a:cxn ang="0">
                      <a:pos x="48" y="138"/>
                    </a:cxn>
                    <a:cxn ang="0">
                      <a:pos x="36" y="192"/>
                    </a:cxn>
                    <a:cxn ang="0">
                      <a:pos x="21" y="258"/>
                    </a:cxn>
                    <a:cxn ang="0">
                      <a:pos x="6" y="351"/>
                    </a:cxn>
                    <a:cxn ang="0">
                      <a:pos x="0" y="420"/>
                    </a:cxn>
                    <a:cxn ang="0">
                      <a:pos x="3" y="504"/>
                    </a:cxn>
                    <a:cxn ang="0">
                      <a:pos x="15" y="615"/>
                    </a:cxn>
                    <a:cxn ang="0">
                      <a:pos x="30" y="714"/>
                    </a:cxn>
                    <a:cxn ang="0">
                      <a:pos x="57" y="789"/>
                    </a:cxn>
                    <a:cxn ang="0">
                      <a:pos x="84" y="846"/>
                    </a:cxn>
                    <a:cxn ang="0">
                      <a:pos x="129" y="888"/>
                    </a:cxn>
                    <a:cxn ang="0">
                      <a:pos x="180" y="909"/>
                    </a:cxn>
                    <a:cxn ang="0">
                      <a:pos x="255" y="909"/>
                    </a:cxn>
                    <a:cxn ang="0">
                      <a:pos x="189" y="891"/>
                    </a:cxn>
                    <a:cxn ang="0">
                      <a:pos x="141" y="834"/>
                    </a:cxn>
                    <a:cxn ang="0">
                      <a:pos x="108" y="756"/>
                    </a:cxn>
                    <a:cxn ang="0">
                      <a:pos x="72" y="633"/>
                    </a:cxn>
                    <a:cxn ang="0">
                      <a:pos x="60" y="531"/>
                    </a:cxn>
                    <a:cxn ang="0">
                      <a:pos x="60" y="426"/>
                    </a:cxn>
                    <a:cxn ang="0">
                      <a:pos x="63" y="318"/>
                    </a:cxn>
                    <a:cxn ang="0">
                      <a:pos x="87" y="225"/>
                    </a:cxn>
                    <a:cxn ang="0">
                      <a:pos x="114" y="123"/>
                    </a:cxn>
                    <a:cxn ang="0">
                      <a:pos x="153" y="66"/>
                    </a:cxn>
                    <a:cxn ang="0">
                      <a:pos x="180" y="24"/>
                    </a:cxn>
                    <a:cxn ang="0">
                      <a:pos x="237" y="0"/>
                    </a:cxn>
                  </a:cxnLst>
                  <a:rect l="0" t="0" r="r" b="b"/>
                  <a:pathLst>
                    <a:path w="255" h="909">
                      <a:moveTo>
                        <a:pt x="237" y="0"/>
                      </a:moveTo>
                      <a:lnTo>
                        <a:pt x="168" y="0"/>
                      </a:lnTo>
                      <a:lnTo>
                        <a:pt x="135" y="21"/>
                      </a:lnTo>
                      <a:lnTo>
                        <a:pt x="87" y="69"/>
                      </a:lnTo>
                      <a:lnTo>
                        <a:pt x="48" y="138"/>
                      </a:lnTo>
                      <a:lnTo>
                        <a:pt x="36" y="192"/>
                      </a:lnTo>
                      <a:lnTo>
                        <a:pt x="21" y="258"/>
                      </a:lnTo>
                      <a:lnTo>
                        <a:pt x="6" y="351"/>
                      </a:lnTo>
                      <a:lnTo>
                        <a:pt x="0" y="420"/>
                      </a:lnTo>
                      <a:lnTo>
                        <a:pt x="3" y="504"/>
                      </a:lnTo>
                      <a:lnTo>
                        <a:pt x="15" y="615"/>
                      </a:lnTo>
                      <a:lnTo>
                        <a:pt x="30" y="714"/>
                      </a:lnTo>
                      <a:lnTo>
                        <a:pt x="57" y="789"/>
                      </a:lnTo>
                      <a:lnTo>
                        <a:pt x="84" y="846"/>
                      </a:lnTo>
                      <a:lnTo>
                        <a:pt x="129" y="888"/>
                      </a:lnTo>
                      <a:lnTo>
                        <a:pt x="180" y="909"/>
                      </a:lnTo>
                      <a:lnTo>
                        <a:pt x="255" y="909"/>
                      </a:lnTo>
                      <a:lnTo>
                        <a:pt x="189" y="891"/>
                      </a:lnTo>
                      <a:lnTo>
                        <a:pt x="141" y="834"/>
                      </a:lnTo>
                      <a:lnTo>
                        <a:pt x="108" y="756"/>
                      </a:lnTo>
                      <a:lnTo>
                        <a:pt x="72" y="633"/>
                      </a:lnTo>
                      <a:lnTo>
                        <a:pt x="60" y="531"/>
                      </a:lnTo>
                      <a:lnTo>
                        <a:pt x="60" y="426"/>
                      </a:lnTo>
                      <a:lnTo>
                        <a:pt x="63" y="318"/>
                      </a:lnTo>
                      <a:lnTo>
                        <a:pt x="87" y="225"/>
                      </a:lnTo>
                      <a:lnTo>
                        <a:pt x="114" y="123"/>
                      </a:lnTo>
                      <a:lnTo>
                        <a:pt x="153" y="66"/>
                      </a:lnTo>
                      <a:lnTo>
                        <a:pt x="180" y="24"/>
                      </a:lnTo>
                      <a:lnTo>
                        <a:pt x="237" y="0"/>
                      </a:lnTo>
                      <a:close/>
                    </a:path>
                  </a:pathLst>
                </a:custGeom>
                <a:gradFill rotWithShape="1">
                  <a:gsLst>
                    <a:gs pos="0">
                      <a:srgbClr val="C0C0C0">
                        <a:gamma/>
                        <a:shade val="19608"/>
                        <a:invGamma/>
                      </a:srgbClr>
                    </a:gs>
                    <a:gs pos="50000">
                      <a:srgbClr val="C0C0C0"/>
                    </a:gs>
                    <a:gs pos="100000">
                      <a:srgbClr val="C0C0C0">
                        <a:gamma/>
                        <a:shade val="19608"/>
                        <a:invGamma/>
                      </a:srgbClr>
                    </a:gs>
                  </a:gsLst>
                  <a:lin ang="5400000" scaled="1"/>
                </a:gradFill>
                <a:ln w="9525" cap="flat" cmpd="sng">
                  <a:solidFill>
                    <a:schemeClr val="tx1"/>
                  </a:solidFill>
                  <a:prstDash val="solid"/>
                  <a:round/>
                  <a:headEnd/>
                  <a:tailEnd/>
                </a:ln>
                <a:effectLst/>
              </p:spPr>
              <p:txBody>
                <a:bodyPr wrap="none" anchor="ctr"/>
                <a:lstStyle/>
                <a:p>
                  <a:endParaRPr lang="en-US" dirty="0"/>
                </a:p>
              </p:txBody>
            </p:sp>
            <p:sp>
              <p:nvSpPr>
                <p:cNvPr id="237646" name="Oval 78"/>
                <p:cNvSpPr>
                  <a:spLocks noChangeArrowheads="1"/>
                </p:cNvSpPr>
                <p:nvPr/>
              </p:nvSpPr>
              <p:spPr bwMode="auto">
                <a:xfrm flipH="1">
                  <a:off x="2020" y="1966"/>
                  <a:ext cx="63" cy="153"/>
                </a:xfrm>
                <a:prstGeom prst="ellipse">
                  <a:avLst/>
                </a:prstGeom>
                <a:solidFill>
                  <a:schemeClr val="tx1"/>
                </a:solidFill>
                <a:ln w="9525" algn="ctr">
                  <a:solidFill>
                    <a:schemeClr val="tx1"/>
                  </a:solidFill>
                  <a:round/>
                  <a:headEnd/>
                  <a:tailEnd/>
                </a:ln>
                <a:effectLst/>
              </p:spPr>
              <p:txBody>
                <a:bodyPr wrap="none" anchor="ctr"/>
                <a:lstStyle/>
                <a:p>
                  <a:pPr eaLnBrk="1" hangingPunct="1">
                    <a:spcBef>
                      <a:spcPct val="0"/>
                    </a:spcBef>
                    <a:buClrTx/>
                    <a:buFontTx/>
                    <a:buNone/>
                  </a:pPr>
                  <a:endParaRPr lang="en-US" dirty="0"/>
                </a:p>
              </p:txBody>
            </p:sp>
            <p:sp>
              <p:nvSpPr>
                <p:cNvPr id="237647" name="Oval 79"/>
                <p:cNvSpPr>
                  <a:spLocks noChangeArrowheads="1"/>
                </p:cNvSpPr>
                <p:nvPr/>
              </p:nvSpPr>
              <p:spPr bwMode="auto">
                <a:xfrm flipH="1">
                  <a:off x="2217" y="1815"/>
                  <a:ext cx="63" cy="153"/>
                </a:xfrm>
                <a:prstGeom prst="ellipse">
                  <a:avLst/>
                </a:prstGeom>
                <a:solidFill>
                  <a:schemeClr val="tx1"/>
                </a:solidFill>
                <a:ln w="9525" algn="ctr">
                  <a:solidFill>
                    <a:schemeClr val="tx1"/>
                  </a:solidFill>
                  <a:round/>
                  <a:headEnd/>
                  <a:tailEnd/>
                </a:ln>
                <a:effectLst/>
              </p:spPr>
              <p:txBody>
                <a:bodyPr wrap="none" anchor="ctr"/>
                <a:lstStyle/>
                <a:p>
                  <a:pPr eaLnBrk="1" hangingPunct="1">
                    <a:spcBef>
                      <a:spcPct val="0"/>
                    </a:spcBef>
                    <a:buClrTx/>
                    <a:buFontTx/>
                    <a:buNone/>
                  </a:pPr>
                  <a:endParaRPr lang="en-US" dirty="0"/>
                </a:p>
              </p:txBody>
            </p:sp>
          </p:grpSp>
        </p:grpSp>
      </p:grpSp>
      <p:pic>
        <p:nvPicPr>
          <p:cNvPr id="237649" name="Picture 81"/>
          <p:cNvPicPr>
            <a:picLocks noChangeAspect="1" noChangeArrowheads="1"/>
          </p:cNvPicPr>
          <p:nvPr/>
        </p:nvPicPr>
        <p:blipFill>
          <a:blip r:embed="rId10"/>
          <a:srcRect/>
          <a:stretch>
            <a:fillRect/>
          </a:stretch>
        </p:blipFill>
        <p:spPr bwMode="auto">
          <a:xfrm>
            <a:off x="4783262" y="2503073"/>
            <a:ext cx="940953" cy="662461"/>
          </a:xfrm>
          <a:prstGeom prst="rect">
            <a:avLst/>
          </a:prstGeom>
          <a:noFill/>
          <a:ln w="381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237650" name="Picture 82"/>
          <p:cNvPicPr>
            <a:picLocks noChangeAspect="1" noChangeArrowheads="1"/>
          </p:cNvPicPr>
          <p:nvPr/>
        </p:nvPicPr>
        <p:blipFill>
          <a:blip r:embed="rId11"/>
          <a:srcRect/>
          <a:stretch>
            <a:fillRect/>
          </a:stretch>
        </p:blipFill>
        <p:spPr bwMode="auto">
          <a:xfrm>
            <a:off x="3689785" y="2525797"/>
            <a:ext cx="940952" cy="640000"/>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grpSp>
        <p:nvGrpSpPr>
          <p:cNvPr id="7" name="Group 83"/>
          <p:cNvGrpSpPr>
            <a:grpSpLocks noChangeAspect="1"/>
          </p:cNvGrpSpPr>
          <p:nvPr/>
        </p:nvGrpSpPr>
        <p:grpSpPr bwMode="auto">
          <a:xfrm>
            <a:off x="3965575" y="1905000"/>
            <a:ext cx="1503362" cy="673330"/>
            <a:chOff x="2330" y="1346"/>
            <a:chExt cx="1014" cy="454"/>
          </a:xfrm>
        </p:grpSpPr>
        <p:sp>
          <p:nvSpPr>
            <p:cNvPr id="237652" name="Rectangle 84" descr="Diagonal weit nach oben"/>
            <p:cNvSpPr>
              <a:spLocks noChangeArrowheads="1"/>
            </p:cNvSpPr>
            <p:nvPr/>
          </p:nvSpPr>
          <p:spPr bwMode="auto">
            <a:xfrm flipV="1">
              <a:off x="2409" y="1451"/>
              <a:ext cx="859" cy="341"/>
            </a:xfrm>
            <a:prstGeom prst="rect">
              <a:avLst/>
            </a:prstGeom>
            <a:pattFill prst="wdUpDiag">
              <a:fgClr>
                <a:srgbClr val="4D4D4D"/>
              </a:fgClr>
              <a:bgClr>
                <a:schemeClr val="bg1"/>
              </a:bgClr>
            </a:pattFill>
            <a:ln w="19050">
              <a:solidFill>
                <a:schemeClr val="tx1"/>
              </a:solidFill>
              <a:miter lim="800000"/>
              <a:headEnd/>
              <a:tailEnd/>
            </a:ln>
            <a:effectLst/>
          </p:spPr>
          <p:txBody>
            <a:bodyPr wrap="none" anchor="ctr"/>
            <a:lstStyle/>
            <a:p>
              <a:endParaRPr lang="en-US" dirty="0"/>
            </a:p>
          </p:txBody>
        </p:sp>
        <p:sp>
          <p:nvSpPr>
            <p:cNvPr id="237653" name="Rectangle 85"/>
            <p:cNvSpPr>
              <a:spLocks noChangeArrowheads="1"/>
            </p:cNvSpPr>
            <p:nvPr/>
          </p:nvSpPr>
          <p:spPr bwMode="auto">
            <a:xfrm>
              <a:off x="2546" y="1722"/>
              <a:ext cx="42" cy="78"/>
            </a:xfrm>
            <a:prstGeom prst="rect">
              <a:avLst/>
            </a:prstGeom>
            <a:solidFill>
              <a:schemeClr val="accent1"/>
            </a:solidFill>
            <a:ln w="9525">
              <a:solidFill>
                <a:schemeClr val="tx1"/>
              </a:solidFill>
              <a:miter lim="800000"/>
              <a:headEnd/>
              <a:tailEnd/>
            </a:ln>
            <a:effectLst/>
          </p:spPr>
          <p:txBody>
            <a:bodyPr wrap="none" anchor="ctr"/>
            <a:lstStyle/>
            <a:p>
              <a:pPr>
                <a:spcBef>
                  <a:spcPct val="0"/>
                </a:spcBef>
                <a:buClrTx/>
                <a:buFontTx/>
                <a:buNone/>
              </a:pPr>
              <a:endParaRPr lang="en-US" dirty="0">
                <a:latin typeface="Times New Roman" pitchFamily="18" charset="0"/>
              </a:endParaRPr>
            </a:p>
          </p:txBody>
        </p:sp>
        <p:sp>
          <p:nvSpPr>
            <p:cNvPr id="237654" name="Rectangle 86"/>
            <p:cNvSpPr>
              <a:spLocks noChangeArrowheads="1"/>
            </p:cNvSpPr>
            <p:nvPr/>
          </p:nvSpPr>
          <p:spPr bwMode="auto">
            <a:xfrm>
              <a:off x="2821" y="1722"/>
              <a:ext cx="42" cy="78"/>
            </a:xfrm>
            <a:prstGeom prst="rect">
              <a:avLst/>
            </a:prstGeom>
            <a:solidFill>
              <a:schemeClr val="accent1"/>
            </a:solidFill>
            <a:ln w="9525">
              <a:solidFill>
                <a:schemeClr val="tx1"/>
              </a:solidFill>
              <a:miter lim="800000"/>
              <a:headEnd/>
              <a:tailEnd/>
            </a:ln>
            <a:effectLst/>
          </p:spPr>
          <p:txBody>
            <a:bodyPr wrap="none" anchor="ctr"/>
            <a:lstStyle/>
            <a:p>
              <a:pPr>
                <a:spcBef>
                  <a:spcPct val="0"/>
                </a:spcBef>
                <a:buClrTx/>
                <a:buFontTx/>
                <a:buNone/>
              </a:pPr>
              <a:endParaRPr lang="en-US" dirty="0">
                <a:latin typeface="Times New Roman" pitchFamily="18" charset="0"/>
              </a:endParaRPr>
            </a:p>
          </p:txBody>
        </p:sp>
        <p:sp>
          <p:nvSpPr>
            <p:cNvPr id="237655" name="Rectangle 87"/>
            <p:cNvSpPr>
              <a:spLocks noChangeArrowheads="1"/>
            </p:cNvSpPr>
            <p:nvPr/>
          </p:nvSpPr>
          <p:spPr bwMode="auto">
            <a:xfrm>
              <a:off x="3096" y="1722"/>
              <a:ext cx="42" cy="78"/>
            </a:xfrm>
            <a:prstGeom prst="rect">
              <a:avLst/>
            </a:prstGeom>
            <a:solidFill>
              <a:schemeClr val="accent1"/>
            </a:solidFill>
            <a:ln w="9525">
              <a:solidFill>
                <a:schemeClr val="tx1"/>
              </a:solidFill>
              <a:miter lim="800000"/>
              <a:headEnd/>
              <a:tailEnd/>
            </a:ln>
            <a:effectLst/>
          </p:spPr>
          <p:txBody>
            <a:bodyPr wrap="none" anchor="ctr"/>
            <a:lstStyle/>
            <a:p>
              <a:pPr>
                <a:spcBef>
                  <a:spcPct val="0"/>
                </a:spcBef>
                <a:buClrTx/>
                <a:buFontTx/>
                <a:buNone/>
              </a:pPr>
              <a:endParaRPr lang="en-US" dirty="0">
                <a:latin typeface="Times New Roman" pitchFamily="18" charset="0"/>
              </a:endParaRPr>
            </a:p>
          </p:txBody>
        </p:sp>
        <p:sp>
          <p:nvSpPr>
            <p:cNvPr id="237656" name="Rectangle 88"/>
            <p:cNvSpPr>
              <a:spLocks noChangeArrowheads="1"/>
            </p:cNvSpPr>
            <p:nvPr/>
          </p:nvSpPr>
          <p:spPr bwMode="auto">
            <a:xfrm>
              <a:off x="2653" y="1447"/>
              <a:ext cx="54" cy="78"/>
            </a:xfrm>
            <a:prstGeom prst="rect">
              <a:avLst/>
            </a:prstGeom>
            <a:solidFill>
              <a:srgbClr val="080808"/>
            </a:solidFill>
            <a:ln w="9525">
              <a:solidFill>
                <a:schemeClr val="tx1"/>
              </a:solidFill>
              <a:miter lim="800000"/>
              <a:headEnd/>
              <a:tailEnd/>
            </a:ln>
            <a:effectLst/>
          </p:spPr>
          <p:txBody>
            <a:bodyPr wrap="none" anchor="ctr"/>
            <a:lstStyle/>
            <a:p>
              <a:pPr>
                <a:spcBef>
                  <a:spcPct val="0"/>
                </a:spcBef>
                <a:buClrTx/>
                <a:buFontTx/>
                <a:buNone/>
              </a:pPr>
              <a:endParaRPr lang="en-US" dirty="0">
                <a:latin typeface="Times New Roman" pitchFamily="18" charset="0"/>
              </a:endParaRPr>
            </a:p>
          </p:txBody>
        </p:sp>
        <p:sp>
          <p:nvSpPr>
            <p:cNvPr id="237657" name="Rectangle 89"/>
            <p:cNvSpPr>
              <a:spLocks noChangeArrowheads="1"/>
            </p:cNvSpPr>
            <p:nvPr/>
          </p:nvSpPr>
          <p:spPr bwMode="auto">
            <a:xfrm>
              <a:off x="2972" y="1447"/>
              <a:ext cx="54" cy="78"/>
            </a:xfrm>
            <a:prstGeom prst="rect">
              <a:avLst/>
            </a:prstGeom>
            <a:solidFill>
              <a:srgbClr val="080808"/>
            </a:solidFill>
            <a:ln w="9525">
              <a:solidFill>
                <a:schemeClr val="tx1"/>
              </a:solidFill>
              <a:miter lim="800000"/>
              <a:headEnd/>
              <a:tailEnd/>
            </a:ln>
            <a:effectLst/>
          </p:spPr>
          <p:txBody>
            <a:bodyPr wrap="none" anchor="ctr"/>
            <a:lstStyle/>
            <a:p>
              <a:pPr>
                <a:spcBef>
                  <a:spcPct val="0"/>
                </a:spcBef>
                <a:buClrTx/>
                <a:buFontTx/>
                <a:buNone/>
              </a:pPr>
              <a:endParaRPr lang="en-US" dirty="0">
                <a:latin typeface="Times New Roman" pitchFamily="18" charset="0"/>
              </a:endParaRPr>
            </a:p>
          </p:txBody>
        </p:sp>
        <p:sp>
          <p:nvSpPr>
            <p:cNvPr id="237658" name="Freeform 90"/>
            <p:cNvSpPr>
              <a:spLocks/>
            </p:cNvSpPr>
            <p:nvPr/>
          </p:nvSpPr>
          <p:spPr bwMode="auto">
            <a:xfrm>
              <a:off x="2730" y="1506"/>
              <a:ext cx="216" cy="294"/>
            </a:xfrm>
            <a:custGeom>
              <a:avLst/>
              <a:gdLst/>
              <a:ahLst/>
              <a:cxnLst>
                <a:cxn ang="0">
                  <a:pos x="113" y="425"/>
                </a:cxn>
                <a:cxn ang="0">
                  <a:pos x="113" y="340"/>
                </a:cxn>
                <a:cxn ang="0">
                  <a:pos x="0" y="340"/>
                </a:cxn>
                <a:cxn ang="0">
                  <a:pos x="0" y="0"/>
                </a:cxn>
                <a:cxn ang="0">
                  <a:pos x="312" y="0"/>
                </a:cxn>
                <a:cxn ang="0">
                  <a:pos x="312" y="340"/>
                </a:cxn>
                <a:cxn ang="0">
                  <a:pos x="198" y="340"/>
                </a:cxn>
                <a:cxn ang="0">
                  <a:pos x="198" y="425"/>
                </a:cxn>
                <a:cxn ang="0">
                  <a:pos x="113" y="425"/>
                </a:cxn>
              </a:cxnLst>
              <a:rect l="0" t="0" r="r" b="b"/>
              <a:pathLst>
                <a:path w="312" h="425">
                  <a:moveTo>
                    <a:pt x="113" y="425"/>
                  </a:moveTo>
                  <a:lnTo>
                    <a:pt x="113" y="340"/>
                  </a:lnTo>
                  <a:lnTo>
                    <a:pt x="0" y="340"/>
                  </a:lnTo>
                  <a:lnTo>
                    <a:pt x="0" y="0"/>
                  </a:lnTo>
                  <a:lnTo>
                    <a:pt x="312" y="0"/>
                  </a:lnTo>
                  <a:lnTo>
                    <a:pt x="312" y="340"/>
                  </a:lnTo>
                  <a:lnTo>
                    <a:pt x="198" y="340"/>
                  </a:lnTo>
                  <a:lnTo>
                    <a:pt x="198" y="425"/>
                  </a:lnTo>
                  <a:lnTo>
                    <a:pt x="113" y="425"/>
                  </a:lnTo>
                  <a:close/>
                </a:path>
              </a:pathLst>
            </a:custGeom>
            <a:solidFill>
              <a:srgbClr val="FF0000"/>
            </a:solidFill>
            <a:ln w="9525">
              <a:solidFill>
                <a:schemeClr val="tx1"/>
              </a:solidFill>
              <a:round/>
              <a:headEnd/>
              <a:tailEnd/>
            </a:ln>
            <a:effectLst/>
          </p:spPr>
          <p:txBody>
            <a:bodyPr/>
            <a:lstStyle/>
            <a:p>
              <a:endParaRPr lang="en-US" dirty="0"/>
            </a:p>
          </p:txBody>
        </p:sp>
        <p:sp>
          <p:nvSpPr>
            <p:cNvPr id="237659" name="Freeform 91"/>
            <p:cNvSpPr>
              <a:spLocks/>
            </p:cNvSpPr>
            <p:nvPr/>
          </p:nvSpPr>
          <p:spPr bwMode="auto">
            <a:xfrm>
              <a:off x="2455" y="1506"/>
              <a:ext cx="216" cy="294"/>
            </a:xfrm>
            <a:custGeom>
              <a:avLst/>
              <a:gdLst/>
              <a:ahLst/>
              <a:cxnLst>
                <a:cxn ang="0">
                  <a:pos x="113" y="425"/>
                </a:cxn>
                <a:cxn ang="0">
                  <a:pos x="113" y="340"/>
                </a:cxn>
                <a:cxn ang="0">
                  <a:pos x="0" y="340"/>
                </a:cxn>
                <a:cxn ang="0">
                  <a:pos x="0" y="0"/>
                </a:cxn>
                <a:cxn ang="0">
                  <a:pos x="312" y="0"/>
                </a:cxn>
                <a:cxn ang="0">
                  <a:pos x="312" y="340"/>
                </a:cxn>
                <a:cxn ang="0">
                  <a:pos x="198" y="340"/>
                </a:cxn>
                <a:cxn ang="0">
                  <a:pos x="198" y="425"/>
                </a:cxn>
                <a:cxn ang="0">
                  <a:pos x="113" y="425"/>
                </a:cxn>
              </a:cxnLst>
              <a:rect l="0" t="0" r="r" b="b"/>
              <a:pathLst>
                <a:path w="312" h="425">
                  <a:moveTo>
                    <a:pt x="113" y="425"/>
                  </a:moveTo>
                  <a:lnTo>
                    <a:pt x="113" y="340"/>
                  </a:lnTo>
                  <a:lnTo>
                    <a:pt x="0" y="340"/>
                  </a:lnTo>
                  <a:lnTo>
                    <a:pt x="0" y="0"/>
                  </a:lnTo>
                  <a:lnTo>
                    <a:pt x="312" y="0"/>
                  </a:lnTo>
                  <a:lnTo>
                    <a:pt x="312" y="340"/>
                  </a:lnTo>
                  <a:lnTo>
                    <a:pt x="198" y="340"/>
                  </a:lnTo>
                  <a:lnTo>
                    <a:pt x="198" y="425"/>
                  </a:lnTo>
                  <a:lnTo>
                    <a:pt x="113" y="425"/>
                  </a:lnTo>
                  <a:close/>
                </a:path>
              </a:pathLst>
            </a:custGeom>
            <a:solidFill>
              <a:srgbClr val="0000FF"/>
            </a:solidFill>
            <a:ln w="9525">
              <a:solidFill>
                <a:schemeClr val="tx1"/>
              </a:solidFill>
              <a:round/>
              <a:headEnd/>
              <a:tailEnd/>
            </a:ln>
            <a:effectLst/>
          </p:spPr>
          <p:txBody>
            <a:bodyPr/>
            <a:lstStyle/>
            <a:p>
              <a:endParaRPr lang="en-US" dirty="0"/>
            </a:p>
          </p:txBody>
        </p:sp>
        <p:sp>
          <p:nvSpPr>
            <p:cNvPr id="237660" name="Freeform 92"/>
            <p:cNvSpPr>
              <a:spLocks/>
            </p:cNvSpPr>
            <p:nvPr/>
          </p:nvSpPr>
          <p:spPr bwMode="auto">
            <a:xfrm>
              <a:off x="3005" y="1506"/>
              <a:ext cx="216" cy="294"/>
            </a:xfrm>
            <a:custGeom>
              <a:avLst/>
              <a:gdLst/>
              <a:ahLst/>
              <a:cxnLst>
                <a:cxn ang="0">
                  <a:pos x="113" y="425"/>
                </a:cxn>
                <a:cxn ang="0">
                  <a:pos x="113" y="340"/>
                </a:cxn>
                <a:cxn ang="0">
                  <a:pos x="0" y="340"/>
                </a:cxn>
                <a:cxn ang="0">
                  <a:pos x="0" y="0"/>
                </a:cxn>
                <a:cxn ang="0">
                  <a:pos x="312" y="0"/>
                </a:cxn>
                <a:cxn ang="0">
                  <a:pos x="312" y="340"/>
                </a:cxn>
                <a:cxn ang="0">
                  <a:pos x="198" y="340"/>
                </a:cxn>
                <a:cxn ang="0">
                  <a:pos x="198" y="425"/>
                </a:cxn>
                <a:cxn ang="0">
                  <a:pos x="113" y="425"/>
                </a:cxn>
              </a:cxnLst>
              <a:rect l="0" t="0" r="r" b="b"/>
              <a:pathLst>
                <a:path w="312" h="425">
                  <a:moveTo>
                    <a:pt x="113" y="425"/>
                  </a:moveTo>
                  <a:lnTo>
                    <a:pt x="113" y="340"/>
                  </a:lnTo>
                  <a:lnTo>
                    <a:pt x="0" y="340"/>
                  </a:lnTo>
                  <a:lnTo>
                    <a:pt x="0" y="0"/>
                  </a:lnTo>
                  <a:lnTo>
                    <a:pt x="312" y="0"/>
                  </a:lnTo>
                  <a:lnTo>
                    <a:pt x="312" y="340"/>
                  </a:lnTo>
                  <a:lnTo>
                    <a:pt x="198" y="340"/>
                  </a:lnTo>
                  <a:lnTo>
                    <a:pt x="198" y="425"/>
                  </a:lnTo>
                  <a:lnTo>
                    <a:pt x="113" y="425"/>
                  </a:lnTo>
                  <a:close/>
                </a:path>
              </a:pathLst>
            </a:custGeom>
            <a:solidFill>
              <a:srgbClr val="0000FF"/>
            </a:solidFill>
            <a:ln w="9525">
              <a:solidFill>
                <a:schemeClr val="tx1"/>
              </a:solidFill>
              <a:round/>
              <a:headEnd/>
              <a:tailEnd/>
            </a:ln>
            <a:effectLst/>
          </p:spPr>
          <p:txBody>
            <a:bodyPr/>
            <a:lstStyle/>
            <a:p>
              <a:endParaRPr lang="en-US" dirty="0"/>
            </a:p>
          </p:txBody>
        </p:sp>
        <p:sp>
          <p:nvSpPr>
            <p:cNvPr id="237661" name="Rectangle 93"/>
            <p:cNvSpPr>
              <a:spLocks noChangeArrowheads="1"/>
            </p:cNvSpPr>
            <p:nvPr/>
          </p:nvSpPr>
          <p:spPr bwMode="auto">
            <a:xfrm flipV="1">
              <a:off x="2330" y="1588"/>
              <a:ext cx="1014" cy="68"/>
            </a:xfrm>
            <a:prstGeom prst="rect">
              <a:avLst/>
            </a:prstGeom>
            <a:solidFill>
              <a:srgbClr val="808080"/>
            </a:solidFill>
            <a:ln w="9525">
              <a:solidFill>
                <a:schemeClr val="tx1"/>
              </a:solidFill>
              <a:miter lim="800000"/>
              <a:headEnd/>
              <a:tailEnd/>
            </a:ln>
            <a:effectLst/>
          </p:spPr>
          <p:txBody>
            <a:bodyPr rot="10800000" wrap="none" anchor="ctr"/>
            <a:lstStyle/>
            <a:p>
              <a:pPr>
                <a:spcBef>
                  <a:spcPct val="0"/>
                </a:spcBef>
                <a:buClrTx/>
                <a:buFontTx/>
                <a:buNone/>
              </a:pPr>
              <a:endParaRPr lang="en-US" dirty="0">
                <a:latin typeface="Times New Roman" pitchFamily="18" charset="0"/>
              </a:endParaRPr>
            </a:p>
          </p:txBody>
        </p:sp>
        <p:sp>
          <p:nvSpPr>
            <p:cNvPr id="237662" name="Rectangle 94"/>
            <p:cNvSpPr>
              <a:spLocks noChangeArrowheads="1"/>
            </p:cNvSpPr>
            <p:nvPr/>
          </p:nvSpPr>
          <p:spPr bwMode="auto">
            <a:xfrm flipV="1">
              <a:off x="2628" y="1504"/>
              <a:ext cx="100" cy="237"/>
            </a:xfrm>
            <a:prstGeom prst="rect">
              <a:avLst/>
            </a:prstGeom>
            <a:gradFill rotWithShape="1">
              <a:gsLst>
                <a:gs pos="0">
                  <a:schemeClr val="tx1"/>
                </a:gs>
                <a:gs pos="50000">
                  <a:schemeClr val="tx1">
                    <a:gamma/>
                    <a:tint val="35294"/>
                    <a:invGamma/>
                  </a:schemeClr>
                </a:gs>
                <a:gs pos="100000">
                  <a:schemeClr val="tx1"/>
                </a:gs>
              </a:gsLst>
              <a:lin ang="5400000" scaled="1"/>
            </a:gradFill>
            <a:ln w="9525">
              <a:solidFill>
                <a:schemeClr val="tx1"/>
              </a:solidFill>
              <a:miter lim="800000"/>
              <a:headEnd/>
              <a:tailEnd/>
            </a:ln>
            <a:effectLst/>
          </p:spPr>
          <p:txBody>
            <a:bodyPr rot="10800000" wrap="none" anchor="ctr"/>
            <a:lstStyle/>
            <a:p>
              <a:pPr>
                <a:spcBef>
                  <a:spcPct val="0"/>
                </a:spcBef>
                <a:buClrTx/>
                <a:buFontTx/>
                <a:buNone/>
              </a:pPr>
              <a:endParaRPr lang="en-US" dirty="0">
                <a:latin typeface="Times New Roman" pitchFamily="18" charset="0"/>
              </a:endParaRPr>
            </a:p>
          </p:txBody>
        </p:sp>
        <p:sp>
          <p:nvSpPr>
            <p:cNvPr id="237663" name="Rectangle 95"/>
            <p:cNvSpPr>
              <a:spLocks noChangeArrowheads="1"/>
            </p:cNvSpPr>
            <p:nvPr/>
          </p:nvSpPr>
          <p:spPr bwMode="auto">
            <a:xfrm flipV="1">
              <a:off x="2946" y="1504"/>
              <a:ext cx="100" cy="237"/>
            </a:xfrm>
            <a:prstGeom prst="rect">
              <a:avLst/>
            </a:prstGeom>
            <a:gradFill rotWithShape="1">
              <a:gsLst>
                <a:gs pos="0">
                  <a:schemeClr val="tx1"/>
                </a:gs>
                <a:gs pos="50000">
                  <a:schemeClr val="tx1">
                    <a:gamma/>
                    <a:tint val="35294"/>
                    <a:invGamma/>
                  </a:schemeClr>
                </a:gs>
                <a:gs pos="100000">
                  <a:schemeClr val="tx1"/>
                </a:gs>
              </a:gsLst>
              <a:lin ang="5400000" scaled="1"/>
            </a:gradFill>
            <a:ln w="9525">
              <a:solidFill>
                <a:schemeClr val="tx1"/>
              </a:solidFill>
              <a:miter lim="800000"/>
              <a:headEnd/>
              <a:tailEnd/>
            </a:ln>
            <a:effectLst/>
          </p:spPr>
          <p:txBody>
            <a:bodyPr rot="10800000" wrap="none" anchor="ctr"/>
            <a:lstStyle/>
            <a:p>
              <a:pPr>
                <a:spcBef>
                  <a:spcPct val="0"/>
                </a:spcBef>
                <a:buClrTx/>
                <a:buFontTx/>
                <a:buNone/>
              </a:pPr>
              <a:endParaRPr lang="en-US" dirty="0">
                <a:latin typeface="Times New Roman" pitchFamily="18" charset="0"/>
              </a:endParaRPr>
            </a:p>
          </p:txBody>
        </p:sp>
        <p:sp>
          <p:nvSpPr>
            <p:cNvPr id="237664" name="Freeform 96"/>
            <p:cNvSpPr>
              <a:spLocks/>
            </p:cNvSpPr>
            <p:nvPr/>
          </p:nvSpPr>
          <p:spPr bwMode="auto">
            <a:xfrm flipH="1">
              <a:off x="2572" y="1346"/>
              <a:ext cx="101" cy="235"/>
            </a:xfrm>
            <a:custGeom>
              <a:avLst/>
              <a:gdLst/>
              <a:ahLst/>
              <a:cxnLst>
                <a:cxn ang="0">
                  <a:pos x="146" y="284"/>
                </a:cxn>
                <a:cxn ang="0">
                  <a:pos x="118" y="227"/>
                </a:cxn>
                <a:cxn ang="0">
                  <a:pos x="33" y="199"/>
                </a:cxn>
                <a:cxn ang="0">
                  <a:pos x="5" y="170"/>
                </a:cxn>
                <a:cxn ang="0">
                  <a:pos x="5" y="142"/>
                </a:cxn>
                <a:cxn ang="0">
                  <a:pos x="5" y="29"/>
                </a:cxn>
                <a:cxn ang="0">
                  <a:pos x="5" y="0"/>
                </a:cxn>
              </a:cxnLst>
              <a:rect l="0" t="0" r="r" b="b"/>
              <a:pathLst>
                <a:path w="146" h="284">
                  <a:moveTo>
                    <a:pt x="146" y="284"/>
                  </a:moveTo>
                  <a:cubicBezTo>
                    <a:pt x="141" y="262"/>
                    <a:pt x="137" y="241"/>
                    <a:pt x="118" y="227"/>
                  </a:cubicBezTo>
                  <a:cubicBezTo>
                    <a:pt x="99" y="213"/>
                    <a:pt x="52" y="208"/>
                    <a:pt x="33" y="199"/>
                  </a:cubicBezTo>
                  <a:cubicBezTo>
                    <a:pt x="14" y="190"/>
                    <a:pt x="10" y="179"/>
                    <a:pt x="5" y="170"/>
                  </a:cubicBezTo>
                  <a:cubicBezTo>
                    <a:pt x="0" y="161"/>
                    <a:pt x="5" y="165"/>
                    <a:pt x="5" y="142"/>
                  </a:cubicBezTo>
                  <a:cubicBezTo>
                    <a:pt x="5" y="119"/>
                    <a:pt x="5" y="53"/>
                    <a:pt x="5" y="29"/>
                  </a:cubicBezTo>
                  <a:cubicBezTo>
                    <a:pt x="5" y="5"/>
                    <a:pt x="5" y="2"/>
                    <a:pt x="5" y="0"/>
                  </a:cubicBezTo>
                </a:path>
              </a:pathLst>
            </a:custGeom>
            <a:noFill/>
            <a:ln w="28575" cmpd="sng">
              <a:solidFill>
                <a:srgbClr val="33CCCC"/>
              </a:solidFill>
              <a:round/>
              <a:headEnd type="triangle" w="med" len="med"/>
              <a:tailEnd type="none" w="med" len="med"/>
            </a:ln>
            <a:effectLst/>
          </p:spPr>
          <p:txBody>
            <a:bodyPr/>
            <a:lstStyle/>
            <a:p>
              <a:endParaRPr lang="en-US" dirty="0"/>
            </a:p>
          </p:txBody>
        </p:sp>
        <p:sp>
          <p:nvSpPr>
            <p:cNvPr id="237665" name="Rectangle 97"/>
            <p:cNvSpPr>
              <a:spLocks noChangeArrowheads="1"/>
            </p:cNvSpPr>
            <p:nvPr/>
          </p:nvSpPr>
          <p:spPr bwMode="auto">
            <a:xfrm>
              <a:off x="2649" y="1346"/>
              <a:ext cx="36" cy="59"/>
            </a:xfrm>
            <a:prstGeom prst="rect">
              <a:avLst/>
            </a:prstGeom>
            <a:solidFill>
              <a:schemeClr val="bg1"/>
            </a:solidFill>
            <a:ln w="9525">
              <a:noFill/>
              <a:miter lim="800000"/>
              <a:headEnd/>
              <a:tailEnd/>
            </a:ln>
            <a:effectLst/>
          </p:spPr>
          <p:txBody>
            <a:bodyPr wrap="none" anchor="ctr"/>
            <a:lstStyle/>
            <a:p>
              <a:endParaRPr lang="en-US" dirty="0"/>
            </a:p>
          </p:txBody>
        </p:sp>
        <p:sp>
          <p:nvSpPr>
            <p:cNvPr id="237666" name="Freeform 98"/>
            <p:cNvSpPr>
              <a:spLocks/>
            </p:cNvSpPr>
            <p:nvPr/>
          </p:nvSpPr>
          <p:spPr bwMode="auto">
            <a:xfrm>
              <a:off x="2690" y="1346"/>
              <a:ext cx="101" cy="235"/>
            </a:xfrm>
            <a:custGeom>
              <a:avLst/>
              <a:gdLst/>
              <a:ahLst/>
              <a:cxnLst>
                <a:cxn ang="0">
                  <a:pos x="146" y="284"/>
                </a:cxn>
                <a:cxn ang="0">
                  <a:pos x="118" y="227"/>
                </a:cxn>
                <a:cxn ang="0">
                  <a:pos x="33" y="199"/>
                </a:cxn>
                <a:cxn ang="0">
                  <a:pos x="5" y="170"/>
                </a:cxn>
                <a:cxn ang="0">
                  <a:pos x="5" y="142"/>
                </a:cxn>
                <a:cxn ang="0">
                  <a:pos x="5" y="29"/>
                </a:cxn>
                <a:cxn ang="0">
                  <a:pos x="5" y="0"/>
                </a:cxn>
              </a:cxnLst>
              <a:rect l="0" t="0" r="r" b="b"/>
              <a:pathLst>
                <a:path w="146" h="284">
                  <a:moveTo>
                    <a:pt x="146" y="284"/>
                  </a:moveTo>
                  <a:cubicBezTo>
                    <a:pt x="141" y="262"/>
                    <a:pt x="137" y="241"/>
                    <a:pt x="118" y="227"/>
                  </a:cubicBezTo>
                  <a:cubicBezTo>
                    <a:pt x="99" y="213"/>
                    <a:pt x="52" y="208"/>
                    <a:pt x="33" y="199"/>
                  </a:cubicBezTo>
                  <a:cubicBezTo>
                    <a:pt x="14" y="190"/>
                    <a:pt x="10" y="179"/>
                    <a:pt x="5" y="170"/>
                  </a:cubicBezTo>
                  <a:cubicBezTo>
                    <a:pt x="0" y="161"/>
                    <a:pt x="5" y="165"/>
                    <a:pt x="5" y="142"/>
                  </a:cubicBezTo>
                  <a:cubicBezTo>
                    <a:pt x="5" y="119"/>
                    <a:pt x="5" y="53"/>
                    <a:pt x="5" y="29"/>
                  </a:cubicBezTo>
                  <a:cubicBezTo>
                    <a:pt x="5" y="5"/>
                    <a:pt x="5" y="2"/>
                    <a:pt x="5" y="0"/>
                  </a:cubicBezTo>
                </a:path>
              </a:pathLst>
            </a:custGeom>
            <a:noFill/>
            <a:ln w="28575" cmpd="sng">
              <a:solidFill>
                <a:srgbClr val="33CC33"/>
              </a:solidFill>
              <a:round/>
              <a:headEnd type="none" w="med" len="med"/>
              <a:tailEnd type="triangle" w="med" len="med"/>
            </a:ln>
            <a:effectLst/>
          </p:spPr>
          <p:txBody>
            <a:bodyPr/>
            <a:lstStyle/>
            <a:p>
              <a:endParaRPr lang="en-US" dirty="0"/>
            </a:p>
          </p:txBody>
        </p:sp>
        <p:sp>
          <p:nvSpPr>
            <p:cNvPr id="237667" name="Freeform 99"/>
            <p:cNvSpPr>
              <a:spLocks/>
            </p:cNvSpPr>
            <p:nvPr/>
          </p:nvSpPr>
          <p:spPr bwMode="auto">
            <a:xfrm>
              <a:off x="3008" y="1346"/>
              <a:ext cx="101" cy="235"/>
            </a:xfrm>
            <a:custGeom>
              <a:avLst/>
              <a:gdLst/>
              <a:ahLst/>
              <a:cxnLst>
                <a:cxn ang="0">
                  <a:pos x="146" y="284"/>
                </a:cxn>
                <a:cxn ang="0">
                  <a:pos x="118" y="227"/>
                </a:cxn>
                <a:cxn ang="0">
                  <a:pos x="33" y="199"/>
                </a:cxn>
                <a:cxn ang="0">
                  <a:pos x="5" y="170"/>
                </a:cxn>
                <a:cxn ang="0">
                  <a:pos x="5" y="142"/>
                </a:cxn>
                <a:cxn ang="0">
                  <a:pos x="5" y="29"/>
                </a:cxn>
                <a:cxn ang="0">
                  <a:pos x="5" y="0"/>
                </a:cxn>
              </a:cxnLst>
              <a:rect l="0" t="0" r="r" b="b"/>
              <a:pathLst>
                <a:path w="146" h="284">
                  <a:moveTo>
                    <a:pt x="146" y="284"/>
                  </a:moveTo>
                  <a:cubicBezTo>
                    <a:pt x="141" y="262"/>
                    <a:pt x="137" y="241"/>
                    <a:pt x="118" y="227"/>
                  </a:cubicBezTo>
                  <a:cubicBezTo>
                    <a:pt x="99" y="213"/>
                    <a:pt x="52" y="208"/>
                    <a:pt x="33" y="199"/>
                  </a:cubicBezTo>
                  <a:cubicBezTo>
                    <a:pt x="14" y="190"/>
                    <a:pt x="10" y="179"/>
                    <a:pt x="5" y="170"/>
                  </a:cubicBezTo>
                  <a:cubicBezTo>
                    <a:pt x="0" y="161"/>
                    <a:pt x="5" y="165"/>
                    <a:pt x="5" y="142"/>
                  </a:cubicBezTo>
                  <a:cubicBezTo>
                    <a:pt x="5" y="119"/>
                    <a:pt x="5" y="53"/>
                    <a:pt x="5" y="29"/>
                  </a:cubicBezTo>
                  <a:cubicBezTo>
                    <a:pt x="5" y="5"/>
                    <a:pt x="5" y="2"/>
                    <a:pt x="5" y="0"/>
                  </a:cubicBezTo>
                </a:path>
              </a:pathLst>
            </a:custGeom>
            <a:noFill/>
            <a:ln w="28575" cmpd="sng">
              <a:solidFill>
                <a:srgbClr val="E8D152"/>
              </a:solidFill>
              <a:round/>
              <a:headEnd type="triangle" w="med" len="med"/>
              <a:tailEnd type="none" w="med" len="med"/>
            </a:ln>
            <a:effectLst/>
          </p:spPr>
          <p:txBody>
            <a:bodyPr/>
            <a:lstStyle/>
            <a:p>
              <a:endParaRPr lang="en-US" dirty="0"/>
            </a:p>
          </p:txBody>
        </p:sp>
        <p:sp>
          <p:nvSpPr>
            <p:cNvPr id="237668" name="Rectangle 100"/>
            <p:cNvSpPr>
              <a:spLocks noChangeArrowheads="1"/>
            </p:cNvSpPr>
            <p:nvPr/>
          </p:nvSpPr>
          <p:spPr bwMode="auto">
            <a:xfrm>
              <a:off x="2994" y="1346"/>
              <a:ext cx="36" cy="59"/>
            </a:xfrm>
            <a:prstGeom prst="rect">
              <a:avLst/>
            </a:prstGeom>
            <a:solidFill>
              <a:schemeClr val="bg1"/>
            </a:solidFill>
            <a:ln w="9525">
              <a:noFill/>
              <a:miter lim="800000"/>
              <a:headEnd/>
              <a:tailEnd/>
            </a:ln>
            <a:effectLst/>
          </p:spPr>
          <p:txBody>
            <a:bodyPr wrap="none" anchor="ctr"/>
            <a:lstStyle/>
            <a:p>
              <a:endParaRPr lang="en-US" dirty="0"/>
            </a:p>
          </p:txBody>
        </p:sp>
        <p:sp>
          <p:nvSpPr>
            <p:cNvPr id="237669" name="Freeform 101"/>
            <p:cNvSpPr>
              <a:spLocks/>
            </p:cNvSpPr>
            <p:nvPr/>
          </p:nvSpPr>
          <p:spPr bwMode="auto">
            <a:xfrm flipH="1">
              <a:off x="2890" y="1346"/>
              <a:ext cx="101" cy="235"/>
            </a:xfrm>
            <a:custGeom>
              <a:avLst/>
              <a:gdLst/>
              <a:ahLst/>
              <a:cxnLst>
                <a:cxn ang="0">
                  <a:pos x="146" y="284"/>
                </a:cxn>
                <a:cxn ang="0">
                  <a:pos x="118" y="227"/>
                </a:cxn>
                <a:cxn ang="0">
                  <a:pos x="33" y="199"/>
                </a:cxn>
                <a:cxn ang="0">
                  <a:pos x="5" y="170"/>
                </a:cxn>
                <a:cxn ang="0">
                  <a:pos x="5" y="142"/>
                </a:cxn>
                <a:cxn ang="0">
                  <a:pos x="5" y="29"/>
                </a:cxn>
                <a:cxn ang="0">
                  <a:pos x="5" y="0"/>
                </a:cxn>
              </a:cxnLst>
              <a:rect l="0" t="0" r="r" b="b"/>
              <a:pathLst>
                <a:path w="146" h="284">
                  <a:moveTo>
                    <a:pt x="146" y="284"/>
                  </a:moveTo>
                  <a:cubicBezTo>
                    <a:pt x="141" y="262"/>
                    <a:pt x="137" y="241"/>
                    <a:pt x="118" y="227"/>
                  </a:cubicBezTo>
                  <a:cubicBezTo>
                    <a:pt x="99" y="213"/>
                    <a:pt x="52" y="208"/>
                    <a:pt x="33" y="199"/>
                  </a:cubicBezTo>
                  <a:cubicBezTo>
                    <a:pt x="14" y="190"/>
                    <a:pt x="10" y="179"/>
                    <a:pt x="5" y="170"/>
                  </a:cubicBezTo>
                  <a:cubicBezTo>
                    <a:pt x="0" y="161"/>
                    <a:pt x="5" y="165"/>
                    <a:pt x="5" y="142"/>
                  </a:cubicBezTo>
                  <a:cubicBezTo>
                    <a:pt x="5" y="119"/>
                    <a:pt x="5" y="53"/>
                    <a:pt x="5" y="29"/>
                  </a:cubicBezTo>
                  <a:cubicBezTo>
                    <a:pt x="5" y="5"/>
                    <a:pt x="5" y="2"/>
                    <a:pt x="5" y="0"/>
                  </a:cubicBezTo>
                </a:path>
              </a:pathLst>
            </a:custGeom>
            <a:noFill/>
            <a:ln w="28575" cmpd="sng">
              <a:solidFill>
                <a:srgbClr val="FF9900"/>
              </a:solidFill>
              <a:round/>
              <a:headEnd type="none" w="med" len="med"/>
              <a:tailEnd type="triangle" w="med" len="med"/>
            </a:ln>
            <a:effectLst/>
          </p:spPr>
          <p:txBody>
            <a:bodyPr/>
            <a:lstStyle/>
            <a:p>
              <a:endParaRPr lang="en-US" dirty="0"/>
            </a:p>
          </p:txBody>
        </p:sp>
      </p:grpSp>
      <p:sp>
        <p:nvSpPr>
          <p:cNvPr id="237670" name="AutoShape 102"/>
          <p:cNvSpPr>
            <a:spLocks noChangeAspect="1" noChangeArrowheads="1"/>
          </p:cNvSpPr>
          <p:nvPr/>
        </p:nvSpPr>
        <p:spPr bwMode="auto">
          <a:xfrm>
            <a:off x="3487737" y="1371600"/>
            <a:ext cx="2483307" cy="531698"/>
          </a:xfrm>
          <a:prstGeom prst="cube">
            <a:avLst>
              <a:gd name="adj" fmla="val 25000"/>
            </a:avLst>
          </a:prstGeom>
          <a:gradFill rotWithShape="1">
            <a:gsLst>
              <a:gs pos="0">
                <a:srgbClr val="9933FF">
                  <a:gamma/>
                  <a:shade val="46275"/>
                  <a:invGamma/>
                </a:srgbClr>
              </a:gs>
              <a:gs pos="50000">
                <a:srgbClr val="9933FF"/>
              </a:gs>
              <a:gs pos="100000">
                <a:srgbClr val="9933FF">
                  <a:gamma/>
                  <a:shade val="46275"/>
                  <a:invGamma/>
                </a:srgbClr>
              </a:gs>
            </a:gsLst>
            <a:lin ang="2700000" scaled="1"/>
          </a:gradFill>
          <a:ln w="9525">
            <a:noFill/>
            <a:miter lim="800000"/>
            <a:headEnd/>
            <a:tailEnd/>
          </a:ln>
          <a:effectLst/>
        </p:spPr>
        <p:txBody>
          <a:bodyPr wrap="none" anchor="ctr"/>
          <a:lstStyle/>
          <a:p>
            <a:pPr>
              <a:spcBef>
                <a:spcPct val="0"/>
              </a:spcBef>
              <a:buClrTx/>
              <a:buFontTx/>
              <a:buNone/>
            </a:pPr>
            <a:r>
              <a:rPr lang="en-US" b="1" dirty="0">
                <a:solidFill>
                  <a:schemeClr val="bg1"/>
                </a:solidFill>
                <a:latin typeface="Arial" pitchFamily="34" charset="0"/>
                <a:cs typeface="Arial" pitchFamily="34" charset="0"/>
              </a:rPr>
              <a:t>Simscape</a:t>
            </a:r>
            <a:r>
              <a:rPr lang="de-DE" b="1" baseline="30000" dirty="0">
                <a:solidFill>
                  <a:schemeClr val="bg1"/>
                </a:solidFill>
                <a:latin typeface="Arial" pitchFamily="34" charset="0"/>
                <a:cs typeface="Arial" pitchFamily="34" charset="0"/>
              </a:rPr>
              <a:t>™</a:t>
            </a:r>
          </a:p>
        </p:txBody>
      </p:sp>
      <p:grpSp>
        <p:nvGrpSpPr>
          <p:cNvPr id="8" name="Group 103"/>
          <p:cNvGrpSpPr>
            <a:grpSpLocks/>
          </p:cNvGrpSpPr>
          <p:nvPr/>
        </p:nvGrpSpPr>
        <p:grpSpPr bwMode="auto">
          <a:xfrm>
            <a:off x="6501550" y="2133600"/>
            <a:ext cx="870861" cy="685801"/>
            <a:chOff x="1062" y="1722"/>
            <a:chExt cx="1068" cy="822"/>
          </a:xfrm>
        </p:grpSpPr>
        <p:grpSp>
          <p:nvGrpSpPr>
            <p:cNvPr id="9" name="Group 104"/>
            <p:cNvGrpSpPr>
              <a:grpSpLocks/>
            </p:cNvGrpSpPr>
            <p:nvPr/>
          </p:nvGrpSpPr>
          <p:grpSpPr bwMode="auto">
            <a:xfrm>
              <a:off x="1113" y="2244"/>
              <a:ext cx="159" cy="192"/>
              <a:chOff x="1065" y="1626"/>
              <a:chExt cx="159" cy="192"/>
            </a:xfrm>
          </p:grpSpPr>
          <p:sp>
            <p:nvSpPr>
              <p:cNvPr id="237673" name="Line 105"/>
              <p:cNvSpPr>
                <a:spLocks noChangeShapeType="1"/>
              </p:cNvSpPr>
              <p:nvPr/>
            </p:nvSpPr>
            <p:spPr bwMode="auto">
              <a:xfrm flipH="1">
                <a:off x="1086" y="1725"/>
                <a:ext cx="138" cy="0"/>
              </a:xfrm>
              <a:prstGeom prst="line">
                <a:avLst/>
              </a:prstGeom>
              <a:noFill/>
              <a:ln w="9525">
                <a:solidFill>
                  <a:schemeClr val="tx1"/>
                </a:solidFill>
                <a:round/>
                <a:headEnd/>
                <a:tailEnd/>
              </a:ln>
              <a:effectLst/>
            </p:spPr>
            <p:txBody>
              <a:bodyPr/>
              <a:lstStyle/>
              <a:p>
                <a:endParaRPr lang="en-US" dirty="0"/>
              </a:p>
            </p:txBody>
          </p:sp>
          <p:sp>
            <p:nvSpPr>
              <p:cNvPr id="237674" name="Line 106"/>
              <p:cNvSpPr>
                <a:spLocks noChangeShapeType="1"/>
              </p:cNvSpPr>
              <p:nvPr/>
            </p:nvSpPr>
            <p:spPr bwMode="auto">
              <a:xfrm flipH="1">
                <a:off x="1086" y="1761"/>
                <a:ext cx="138" cy="0"/>
              </a:xfrm>
              <a:prstGeom prst="line">
                <a:avLst/>
              </a:prstGeom>
              <a:noFill/>
              <a:ln w="9525">
                <a:solidFill>
                  <a:schemeClr val="tx1"/>
                </a:solidFill>
                <a:round/>
                <a:headEnd/>
                <a:tailEnd/>
              </a:ln>
              <a:effectLst/>
            </p:spPr>
            <p:txBody>
              <a:bodyPr/>
              <a:lstStyle/>
              <a:p>
                <a:endParaRPr lang="en-US" dirty="0"/>
              </a:p>
            </p:txBody>
          </p:sp>
          <p:sp>
            <p:nvSpPr>
              <p:cNvPr id="237675" name="Line 107"/>
              <p:cNvSpPr>
                <a:spLocks noChangeShapeType="1"/>
              </p:cNvSpPr>
              <p:nvPr/>
            </p:nvSpPr>
            <p:spPr bwMode="auto">
              <a:xfrm flipV="1">
                <a:off x="1086" y="1668"/>
                <a:ext cx="0" cy="150"/>
              </a:xfrm>
              <a:prstGeom prst="line">
                <a:avLst/>
              </a:prstGeom>
              <a:noFill/>
              <a:ln w="9525">
                <a:solidFill>
                  <a:schemeClr val="tx1"/>
                </a:solidFill>
                <a:round/>
                <a:headEnd/>
                <a:tailEnd/>
              </a:ln>
              <a:effectLst/>
            </p:spPr>
            <p:txBody>
              <a:bodyPr/>
              <a:lstStyle/>
              <a:p>
                <a:endParaRPr lang="en-US" dirty="0"/>
              </a:p>
            </p:txBody>
          </p:sp>
          <p:sp>
            <p:nvSpPr>
              <p:cNvPr id="237676" name="Oval 108"/>
              <p:cNvSpPr>
                <a:spLocks noChangeArrowheads="1"/>
              </p:cNvSpPr>
              <p:nvPr/>
            </p:nvSpPr>
            <p:spPr bwMode="auto">
              <a:xfrm flipH="1">
                <a:off x="1065" y="1626"/>
                <a:ext cx="42" cy="42"/>
              </a:xfrm>
              <a:prstGeom prst="ellipse">
                <a:avLst/>
              </a:prstGeom>
              <a:noFill/>
              <a:ln w="9525" algn="ctr">
                <a:solidFill>
                  <a:schemeClr val="tx1"/>
                </a:solidFill>
                <a:round/>
                <a:headEnd/>
                <a:tailEnd/>
              </a:ln>
              <a:effectLst/>
            </p:spPr>
            <p:txBody>
              <a:bodyPr wrap="none" anchor="ctr"/>
              <a:lstStyle/>
              <a:p>
                <a:endParaRPr lang="en-US" dirty="0"/>
              </a:p>
            </p:txBody>
          </p:sp>
        </p:grpSp>
        <p:grpSp>
          <p:nvGrpSpPr>
            <p:cNvPr id="10" name="Group 109"/>
            <p:cNvGrpSpPr>
              <a:grpSpLocks/>
            </p:cNvGrpSpPr>
            <p:nvPr/>
          </p:nvGrpSpPr>
          <p:grpSpPr bwMode="auto">
            <a:xfrm>
              <a:off x="1275" y="2262"/>
              <a:ext cx="576" cy="202"/>
              <a:chOff x="1227" y="1644"/>
              <a:chExt cx="576" cy="202"/>
            </a:xfrm>
          </p:grpSpPr>
          <p:grpSp>
            <p:nvGrpSpPr>
              <p:cNvPr id="11" name="Group 110"/>
              <p:cNvGrpSpPr>
                <a:grpSpLocks/>
              </p:cNvGrpSpPr>
              <p:nvPr/>
            </p:nvGrpSpPr>
            <p:grpSpPr bwMode="auto">
              <a:xfrm>
                <a:off x="1227" y="1647"/>
                <a:ext cx="576" cy="197"/>
                <a:chOff x="1227" y="1647"/>
                <a:chExt cx="576" cy="197"/>
              </a:xfrm>
            </p:grpSpPr>
            <p:sp>
              <p:nvSpPr>
                <p:cNvPr id="237679" name="Rectangle 111"/>
                <p:cNvSpPr>
                  <a:spLocks noChangeArrowheads="1"/>
                </p:cNvSpPr>
                <p:nvPr/>
              </p:nvSpPr>
              <p:spPr bwMode="auto">
                <a:xfrm>
                  <a:off x="1227" y="1647"/>
                  <a:ext cx="576" cy="196"/>
                </a:xfrm>
                <a:prstGeom prst="rect">
                  <a:avLst/>
                </a:prstGeom>
                <a:solidFill>
                  <a:srgbClr val="E8D152"/>
                </a:solidFill>
                <a:ln w="9525" algn="ctr">
                  <a:solidFill>
                    <a:schemeClr val="tx1"/>
                  </a:solidFill>
                  <a:miter lim="800000"/>
                  <a:headEnd/>
                  <a:tailEnd/>
                </a:ln>
                <a:effectLst/>
              </p:spPr>
              <p:txBody>
                <a:bodyPr wrap="none" anchor="ctr"/>
                <a:lstStyle/>
                <a:p>
                  <a:endParaRPr lang="en-US" dirty="0"/>
                </a:p>
              </p:txBody>
            </p:sp>
            <p:sp>
              <p:nvSpPr>
                <p:cNvPr id="237680" name="Line 112"/>
                <p:cNvSpPr>
                  <a:spLocks noChangeShapeType="1"/>
                </p:cNvSpPr>
                <p:nvPr/>
              </p:nvSpPr>
              <p:spPr bwMode="auto">
                <a:xfrm>
                  <a:off x="1420" y="1647"/>
                  <a:ext cx="0" cy="197"/>
                </a:xfrm>
                <a:prstGeom prst="line">
                  <a:avLst/>
                </a:prstGeom>
                <a:noFill/>
                <a:ln w="9525">
                  <a:solidFill>
                    <a:schemeClr val="tx1"/>
                  </a:solidFill>
                  <a:round/>
                  <a:headEnd/>
                  <a:tailEnd/>
                </a:ln>
                <a:effectLst/>
              </p:spPr>
              <p:txBody>
                <a:bodyPr/>
                <a:lstStyle/>
                <a:p>
                  <a:endParaRPr lang="en-US" dirty="0"/>
                </a:p>
              </p:txBody>
            </p:sp>
            <p:sp>
              <p:nvSpPr>
                <p:cNvPr id="237681" name="Line 113"/>
                <p:cNvSpPr>
                  <a:spLocks noChangeShapeType="1"/>
                </p:cNvSpPr>
                <p:nvPr/>
              </p:nvSpPr>
              <p:spPr bwMode="auto">
                <a:xfrm>
                  <a:off x="1609" y="1647"/>
                  <a:ext cx="0" cy="197"/>
                </a:xfrm>
                <a:prstGeom prst="line">
                  <a:avLst/>
                </a:prstGeom>
                <a:noFill/>
                <a:ln w="9525">
                  <a:solidFill>
                    <a:schemeClr val="tx1"/>
                  </a:solidFill>
                  <a:round/>
                  <a:headEnd/>
                  <a:tailEnd/>
                </a:ln>
                <a:effectLst/>
              </p:spPr>
              <p:txBody>
                <a:bodyPr/>
                <a:lstStyle/>
                <a:p>
                  <a:endParaRPr lang="en-US" dirty="0"/>
                </a:p>
              </p:txBody>
            </p:sp>
          </p:grpSp>
          <p:grpSp>
            <p:nvGrpSpPr>
              <p:cNvPr id="12" name="Group 114"/>
              <p:cNvGrpSpPr>
                <a:grpSpLocks/>
              </p:cNvGrpSpPr>
              <p:nvPr/>
            </p:nvGrpSpPr>
            <p:grpSpPr bwMode="auto">
              <a:xfrm>
                <a:off x="1259" y="1648"/>
                <a:ext cx="127" cy="188"/>
                <a:chOff x="1259" y="1648"/>
                <a:chExt cx="127" cy="188"/>
              </a:xfrm>
            </p:grpSpPr>
            <p:grpSp>
              <p:nvGrpSpPr>
                <p:cNvPr id="13" name="Group 115"/>
                <p:cNvGrpSpPr>
                  <a:grpSpLocks/>
                </p:cNvGrpSpPr>
                <p:nvPr/>
              </p:nvGrpSpPr>
              <p:grpSpPr bwMode="auto">
                <a:xfrm>
                  <a:off x="1352" y="1648"/>
                  <a:ext cx="34" cy="188"/>
                  <a:chOff x="1352" y="1648"/>
                  <a:chExt cx="34" cy="188"/>
                </a:xfrm>
              </p:grpSpPr>
              <p:sp>
                <p:nvSpPr>
                  <p:cNvPr id="237684" name="AutoShape 116"/>
                  <p:cNvSpPr>
                    <a:spLocks noChangeArrowheads="1"/>
                  </p:cNvSpPr>
                  <p:nvPr/>
                </p:nvSpPr>
                <p:spPr bwMode="auto">
                  <a:xfrm flipV="1">
                    <a:off x="1352" y="1768"/>
                    <a:ext cx="34" cy="68"/>
                  </a:xfrm>
                  <a:prstGeom prst="triangle">
                    <a:avLst>
                      <a:gd name="adj" fmla="val 50000"/>
                    </a:avLst>
                  </a:prstGeom>
                  <a:solidFill>
                    <a:schemeClr val="tx1"/>
                  </a:solidFill>
                  <a:ln w="9525" algn="ctr">
                    <a:solidFill>
                      <a:schemeClr val="tx1"/>
                    </a:solidFill>
                    <a:miter lim="800000"/>
                    <a:headEnd/>
                    <a:tailEnd/>
                  </a:ln>
                  <a:effectLst/>
                </p:spPr>
                <p:txBody>
                  <a:bodyPr rot="10800000" wrap="none" anchor="ctr"/>
                  <a:lstStyle/>
                  <a:p>
                    <a:pPr>
                      <a:spcBef>
                        <a:spcPct val="0"/>
                      </a:spcBef>
                      <a:buClrTx/>
                      <a:buFontTx/>
                      <a:buNone/>
                    </a:pPr>
                    <a:endParaRPr lang="en-US" dirty="0"/>
                  </a:p>
                </p:txBody>
              </p:sp>
              <p:sp>
                <p:nvSpPr>
                  <p:cNvPr id="237685" name="Line 117"/>
                  <p:cNvSpPr>
                    <a:spLocks noChangeShapeType="1"/>
                  </p:cNvSpPr>
                  <p:nvPr/>
                </p:nvSpPr>
                <p:spPr bwMode="auto">
                  <a:xfrm flipV="1">
                    <a:off x="1370" y="1648"/>
                    <a:ext cx="0" cy="116"/>
                  </a:xfrm>
                  <a:prstGeom prst="line">
                    <a:avLst/>
                  </a:prstGeom>
                  <a:noFill/>
                  <a:ln w="9525">
                    <a:solidFill>
                      <a:schemeClr val="tx1"/>
                    </a:solidFill>
                    <a:round/>
                    <a:headEnd/>
                    <a:tailEnd/>
                  </a:ln>
                  <a:effectLst/>
                </p:spPr>
                <p:txBody>
                  <a:bodyPr/>
                  <a:lstStyle/>
                  <a:p>
                    <a:endParaRPr lang="en-US" dirty="0"/>
                  </a:p>
                </p:txBody>
              </p:sp>
            </p:grpSp>
            <p:grpSp>
              <p:nvGrpSpPr>
                <p:cNvPr id="14" name="Group 118"/>
                <p:cNvGrpSpPr>
                  <a:grpSpLocks/>
                </p:cNvGrpSpPr>
                <p:nvPr/>
              </p:nvGrpSpPr>
              <p:grpSpPr bwMode="auto">
                <a:xfrm flipV="1">
                  <a:off x="1259" y="1648"/>
                  <a:ext cx="34" cy="188"/>
                  <a:chOff x="1352" y="1648"/>
                  <a:chExt cx="34" cy="188"/>
                </a:xfrm>
              </p:grpSpPr>
              <p:sp>
                <p:nvSpPr>
                  <p:cNvPr id="237687" name="AutoShape 119"/>
                  <p:cNvSpPr>
                    <a:spLocks noChangeArrowheads="1"/>
                  </p:cNvSpPr>
                  <p:nvPr/>
                </p:nvSpPr>
                <p:spPr bwMode="auto">
                  <a:xfrm flipV="1">
                    <a:off x="1352" y="1768"/>
                    <a:ext cx="34" cy="68"/>
                  </a:xfrm>
                  <a:prstGeom prst="triangle">
                    <a:avLst>
                      <a:gd name="adj" fmla="val 50000"/>
                    </a:avLst>
                  </a:prstGeom>
                  <a:solidFill>
                    <a:schemeClr val="tx1"/>
                  </a:solidFill>
                  <a:ln w="9525" algn="ctr">
                    <a:solidFill>
                      <a:schemeClr val="tx1"/>
                    </a:solidFill>
                    <a:miter lim="800000"/>
                    <a:headEnd/>
                    <a:tailEnd/>
                  </a:ln>
                  <a:effectLst/>
                </p:spPr>
                <p:txBody>
                  <a:bodyPr wrap="none" anchor="ctr"/>
                  <a:lstStyle/>
                  <a:p>
                    <a:pPr>
                      <a:spcBef>
                        <a:spcPct val="0"/>
                      </a:spcBef>
                      <a:buClrTx/>
                      <a:buFontTx/>
                      <a:buNone/>
                    </a:pPr>
                    <a:endParaRPr lang="en-US" dirty="0"/>
                  </a:p>
                </p:txBody>
              </p:sp>
              <p:sp>
                <p:nvSpPr>
                  <p:cNvPr id="237688" name="Line 120"/>
                  <p:cNvSpPr>
                    <a:spLocks noChangeShapeType="1"/>
                  </p:cNvSpPr>
                  <p:nvPr/>
                </p:nvSpPr>
                <p:spPr bwMode="auto">
                  <a:xfrm flipV="1">
                    <a:off x="1370" y="1648"/>
                    <a:ext cx="0" cy="116"/>
                  </a:xfrm>
                  <a:prstGeom prst="line">
                    <a:avLst/>
                  </a:prstGeom>
                  <a:noFill/>
                  <a:ln w="9525">
                    <a:solidFill>
                      <a:schemeClr val="tx1"/>
                    </a:solidFill>
                    <a:round/>
                    <a:headEnd/>
                    <a:tailEnd/>
                  </a:ln>
                  <a:effectLst/>
                </p:spPr>
                <p:txBody>
                  <a:bodyPr/>
                  <a:lstStyle/>
                  <a:p>
                    <a:endParaRPr lang="en-US" dirty="0"/>
                  </a:p>
                </p:txBody>
              </p:sp>
            </p:grpSp>
          </p:grpSp>
          <p:grpSp>
            <p:nvGrpSpPr>
              <p:cNvPr id="15" name="Group 121"/>
              <p:cNvGrpSpPr>
                <a:grpSpLocks/>
              </p:cNvGrpSpPr>
              <p:nvPr/>
            </p:nvGrpSpPr>
            <p:grpSpPr bwMode="auto">
              <a:xfrm>
                <a:off x="1687" y="1644"/>
                <a:ext cx="65" cy="202"/>
                <a:chOff x="1687" y="1644"/>
                <a:chExt cx="65" cy="202"/>
              </a:xfrm>
            </p:grpSpPr>
            <p:grpSp>
              <p:nvGrpSpPr>
                <p:cNvPr id="16" name="Group 122"/>
                <p:cNvGrpSpPr>
                  <a:grpSpLocks/>
                </p:cNvGrpSpPr>
                <p:nvPr/>
              </p:nvGrpSpPr>
              <p:grpSpPr bwMode="auto">
                <a:xfrm>
                  <a:off x="1688" y="1654"/>
                  <a:ext cx="64" cy="192"/>
                  <a:chOff x="1688" y="1654"/>
                  <a:chExt cx="64" cy="192"/>
                </a:xfrm>
              </p:grpSpPr>
              <p:sp>
                <p:nvSpPr>
                  <p:cNvPr id="237691" name="AutoShape 123"/>
                  <p:cNvSpPr>
                    <a:spLocks noChangeArrowheads="1"/>
                  </p:cNvSpPr>
                  <p:nvPr/>
                </p:nvSpPr>
                <p:spPr bwMode="auto">
                  <a:xfrm rot="1663454">
                    <a:off x="1718" y="1654"/>
                    <a:ext cx="34" cy="68"/>
                  </a:xfrm>
                  <a:prstGeom prst="triangle">
                    <a:avLst>
                      <a:gd name="adj" fmla="val 50000"/>
                    </a:avLst>
                  </a:prstGeom>
                  <a:solidFill>
                    <a:schemeClr val="tx1"/>
                  </a:solidFill>
                  <a:ln w="9525" algn="ctr">
                    <a:solidFill>
                      <a:schemeClr val="tx1"/>
                    </a:solidFill>
                    <a:miter lim="800000"/>
                    <a:headEnd/>
                    <a:tailEnd/>
                  </a:ln>
                  <a:effectLst/>
                </p:spPr>
                <p:txBody>
                  <a:bodyPr wrap="none" anchor="ctr"/>
                  <a:lstStyle/>
                  <a:p>
                    <a:pPr>
                      <a:spcBef>
                        <a:spcPct val="0"/>
                      </a:spcBef>
                      <a:buClrTx/>
                      <a:buFontTx/>
                      <a:buNone/>
                    </a:pPr>
                    <a:endParaRPr lang="en-US" dirty="0"/>
                  </a:p>
                </p:txBody>
              </p:sp>
              <p:sp>
                <p:nvSpPr>
                  <p:cNvPr id="237692" name="Line 124"/>
                  <p:cNvSpPr>
                    <a:spLocks noChangeShapeType="1"/>
                  </p:cNvSpPr>
                  <p:nvPr/>
                </p:nvSpPr>
                <p:spPr bwMode="auto">
                  <a:xfrm rot="1663454">
                    <a:off x="1688" y="1715"/>
                    <a:ext cx="0" cy="131"/>
                  </a:xfrm>
                  <a:prstGeom prst="line">
                    <a:avLst/>
                  </a:prstGeom>
                  <a:noFill/>
                  <a:ln w="9525">
                    <a:solidFill>
                      <a:schemeClr val="tx1"/>
                    </a:solidFill>
                    <a:round/>
                    <a:headEnd/>
                    <a:tailEnd/>
                  </a:ln>
                  <a:effectLst/>
                </p:spPr>
                <p:txBody>
                  <a:bodyPr/>
                  <a:lstStyle/>
                  <a:p>
                    <a:endParaRPr lang="en-US" dirty="0"/>
                  </a:p>
                </p:txBody>
              </p:sp>
            </p:grpSp>
            <p:grpSp>
              <p:nvGrpSpPr>
                <p:cNvPr id="17" name="Group 125"/>
                <p:cNvGrpSpPr>
                  <a:grpSpLocks/>
                </p:cNvGrpSpPr>
                <p:nvPr/>
              </p:nvGrpSpPr>
              <p:grpSpPr bwMode="auto">
                <a:xfrm>
                  <a:off x="1687" y="1644"/>
                  <a:ext cx="64" cy="192"/>
                  <a:chOff x="1687" y="1644"/>
                  <a:chExt cx="64" cy="192"/>
                </a:xfrm>
              </p:grpSpPr>
              <p:sp>
                <p:nvSpPr>
                  <p:cNvPr id="237694" name="AutoShape 126"/>
                  <p:cNvSpPr>
                    <a:spLocks noChangeArrowheads="1"/>
                  </p:cNvSpPr>
                  <p:nvPr/>
                </p:nvSpPr>
                <p:spPr bwMode="auto">
                  <a:xfrm rot="19936546" flipV="1">
                    <a:off x="1717" y="1768"/>
                    <a:ext cx="34" cy="68"/>
                  </a:xfrm>
                  <a:prstGeom prst="triangle">
                    <a:avLst>
                      <a:gd name="adj" fmla="val 50000"/>
                    </a:avLst>
                  </a:prstGeom>
                  <a:solidFill>
                    <a:schemeClr val="tx1"/>
                  </a:solidFill>
                  <a:ln w="9525" algn="ctr">
                    <a:solidFill>
                      <a:schemeClr val="tx1"/>
                    </a:solidFill>
                    <a:miter lim="800000"/>
                    <a:headEnd/>
                    <a:tailEnd/>
                  </a:ln>
                  <a:effectLst/>
                </p:spPr>
                <p:txBody>
                  <a:bodyPr rot="10800000" wrap="none" anchor="ctr"/>
                  <a:lstStyle/>
                  <a:p>
                    <a:pPr>
                      <a:spcBef>
                        <a:spcPct val="0"/>
                      </a:spcBef>
                      <a:buClrTx/>
                      <a:buFontTx/>
                      <a:buNone/>
                    </a:pPr>
                    <a:endParaRPr lang="en-US" dirty="0"/>
                  </a:p>
                </p:txBody>
              </p:sp>
              <p:sp>
                <p:nvSpPr>
                  <p:cNvPr id="237695" name="Line 127"/>
                  <p:cNvSpPr>
                    <a:spLocks noChangeShapeType="1"/>
                  </p:cNvSpPr>
                  <p:nvPr/>
                </p:nvSpPr>
                <p:spPr bwMode="auto">
                  <a:xfrm rot="19936546" flipV="1">
                    <a:off x="1687" y="1644"/>
                    <a:ext cx="0" cy="130"/>
                  </a:xfrm>
                  <a:prstGeom prst="line">
                    <a:avLst/>
                  </a:prstGeom>
                  <a:noFill/>
                  <a:ln w="9525">
                    <a:solidFill>
                      <a:schemeClr val="tx1"/>
                    </a:solidFill>
                    <a:round/>
                    <a:headEnd/>
                    <a:tailEnd/>
                  </a:ln>
                  <a:effectLst/>
                </p:spPr>
                <p:txBody>
                  <a:bodyPr/>
                  <a:lstStyle/>
                  <a:p>
                    <a:endParaRPr lang="en-US" dirty="0"/>
                  </a:p>
                </p:txBody>
              </p:sp>
            </p:grpSp>
          </p:grpSp>
          <p:grpSp>
            <p:nvGrpSpPr>
              <p:cNvPr id="18" name="Group 128"/>
              <p:cNvGrpSpPr>
                <a:grpSpLocks/>
              </p:cNvGrpSpPr>
              <p:nvPr/>
            </p:nvGrpSpPr>
            <p:grpSpPr bwMode="auto">
              <a:xfrm>
                <a:off x="1437" y="1647"/>
                <a:ext cx="156" cy="195"/>
                <a:chOff x="1437" y="1647"/>
                <a:chExt cx="156" cy="195"/>
              </a:xfrm>
            </p:grpSpPr>
            <p:grpSp>
              <p:nvGrpSpPr>
                <p:cNvPr id="19" name="Group 129"/>
                <p:cNvGrpSpPr>
                  <a:grpSpLocks/>
                </p:cNvGrpSpPr>
                <p:nvPr/>
              </p:nvGrpSpPr>
              <p:grpSpPr bwMode="auto">
                <a:xfrm>
                  <a:off x="1437" y="1647"/>
                  <a:ext cx="156" cy="51"/>
                  <a:chOff x="1437" y="1647"/>
                  <a:chExt cx="156" cy="51"/>
                </a:xfrm>
              </p:grpSpPr>
              <p:grpSp>
                <p:nvGrpSpPr>
                  <p:cNvPr id="20" name="Group 130"/>
                  <p:cNvGrpSpPr>
                    <a:grpSpLocks/>
                  </p:cNvGrpSpPr>
                  <p:nvPr/>
                </p:nvGrpSpPr>
                <p:grpSpPr bwMode="auto">
                  <a:xfrm>
                    <a:off x="1437" y="1647"/>
                    <a:ext cx="60" cy="51"/>
                    <a:chOff x="1437" y="1647"/>
                    <a:chExt cx="60" cy="51"/>
                  </a:xfrm>
                </p:grpSpPr>
                <p:sp>
                  <p:nvSpPr>
                    <p:cNvPr id="237699" name="Line 131"/>
                    <p:cNvSpPr>
                      <a:spLocks noChangeShapeType="1"/>
                    </p:cNvSpPr>
                    <p:nvPr/>
                  </p:nvSpPr>
                  <p:spPr bwMode="auto">
                    <a:xfrm>
                      <a:off x="1467" y="1647"/>
                      <a:ext cx="0" cy="51"/>
                    </a:xfrm>
                    <a:prstGeom prst="line">
                      <a:avLst/>
                    </a:prstGeom>
                    <a:noFill/>
                    <a:ln w="9525">
                      <a:solidFill>
                        <a:schemeClr val="tx1"/>
                      </a:solidFill>
                      <a:round/>
                      <a:headEnd/>
                      <a:tailEnd/>
                    </a:ln>
                    <a:effectLst/>
                  </p:spPr>
                  <p:txBody>
                    <a:bodyPr/>
                    <a:lstStyle/>
                    <a:p>
                      <a:endParaRPr lang="en-US" dirty="0"/>
                    </a:p>
                  </p:txBody>
                </p:sp>
                <p:sp>
                  <p:nvSpPr>
                    <p:cNvPr id="237700" name="Line 132"/>
                    <p:cNvSpPr>
                      <a:spLocks noChangeShapeType="1"/>
                    </p:cNvSpPr>
                    <p:nvPr/>
                  </p:nvSpPr>
                  <p:spPr bwMode="auto">
                    <a:xfrm>
                      <a:off x="1437" y="1698"/>
                      <a:ext cx="60" cy="0"/>
                    </a:xfrm>
                    <a:prstGeom prst="line">
                      <a:avLst/>
                    </a:prstGeom>
                    <a:noFill/>
                    <a:ln w="9525">
                      <a:solidFill>
                        <a:schemeClr val="tx1"/>
                      </a:solidFill>
                      <a:round/>
                      <a:headEnd/>
                      <a:tailEnd/>
                    </a:ln>
                    <a:effectLst/>
                  </p:spPr>
                  <p:txBody>
                    <a:bodyPr/>
                    <a:lstStyle/>
                    <a:p>
                      <a:endParaRPr lang="en-US" dirty="0"/>
                    </a:p>
                  </p:txBody>
                </p:sp>
              </p:grpSp>
              <p:grpSp>
                <p:nvGrpSpPr>
                  <p:cNvPr id="21" name="Group 133"/>
                  <p:cNvGrpSpPr>
                    <a:grpSpLocks/>
                  </p:cNvGrpSpPr>
                  <p:nvPr/>
                </p:nvGrpSpPr>
                <p:grpSpPr bwMode="auto">
                  <a:xfrm>
                    <a:off x="1533" y="1647"/>
                    <a:ext cx="60" cy="51"/>
                    <a:chOff x="1437" y="1647"/>
                    <a:chExt cx="60" cy="51"/>
                  </a:xfrm>
                </p:grpSpPr>
                <p:sp>
                  <p:nvSpPr>
                    <p:cNvPr id="237702" name="Line 134"/>
                    <p:cNvSpPr>
                      <a:spLocks noChangeShapeType="1"/>
                    </p:cNvSpPr>
                    <p:nvPr/>
                  </p:nvSpPr>
                  <p:spPr bwMode="auto">
                    <a:xfrm>
                      <a:off x="1467" y="1647"/>
                      <a:ext cx="0" cy="51"/>
                    </a:xfrm>
                    <a:prstGeom prst="line">
                      <a:avLst/>
                    </a:prstGeom>
                    <a:noFill/>
                    <a:ln w="9525">
                      <a:solidFill>
                        <a:schemeClr val="tx1"/>
                      </a:solidFill>
                      <a:round/>
                      <a:headEnd/>
                      <a:tailEnd/>
                    </a:ln>
                    <a:effectLst/>
                  </p:spPr>
                  <p:txBody>
                    <a:bodyPr/>
                    <a:lstStyle/>
                    <a:p>
                      <a:endParaRPr lang="en-US" dirty="0"/>
                    </a:p>
                  </p:txBody>
                </p:sp>
                <p:sp>
                  <p:nvSpPr>
                    <p:cNvPr id="237703" name="Line 135"/>
                    <p:cNvSpPr>
                      <a:spLocks noChangeShapeType="1"/>
                    </p:cNvSpPr>
                    <p:nvPr/>
                  </p:nvSpPr>
                  <p:spPr bwMode="auto">
                    <a:xfrm>
                      <a:off x="1437" y="1698"/>
                      <a:ext cx="60" cy="0"/>
                    </a:xfrm>
                    <a:prstGeom prst="line">
                      <a:avLst/>
                    </a:prstGeom>
                    <a:noFill/>
                    <a:ln w="9525">
                      <a:solidFill>
                        <a:schemeClr val="tx1"/>
                      </a:solidFill>
                      <a:round/>
                      <a:headEnd/>
                      <a:tailEnd/>
                    </a:ln>
                    <a:effectLst/>
                  </p:spPr>
                  <p:txBody>
                    <a:bodyPr/>
                    <a:lstStyle/>
                    <a:p>
                      <a:endParaRPr lang="en-US" dirty="0"/>
                    </a:p>
                  </p:txBody>
                </p:sp>
              </p:grpSp>
            </p:grpSp>
            <p:grpSp>
              <p:nvGrpSpPr>
                <p:cNvPr id="22" name="Group 136"/>
                <p:cNvGrpSpPr>
                  <a:grpSpLocks/>
                </p:cNvGrpSpPr>
                <p:nvPr/>
              </p:nvGrpSpPr>
              <p:grpSpPr bwMode="auto">
                <a:xfrm flipV="1">
                  <a:off x="1437" y="1791"/>
                  <a:ext cx="156" cy="51"/>
                  <a:chOff x="1437" y="1788"/>
                  <a:chExt cx="156" cy="51"/>
                </a:xfrm>
              </p:grpSpPr>
              <p:grpSp>
                <p:nvGrpSpPr>
                  <p:cNvPr id="23" name="Group 137"/>
                  <p:cNvGrpSpPr>
                    <a:grpSpLocks/>
                  </p:cNvGrpSpPr>
                  <p:nvPr/>
                </p:nvGrpSpPr>
                <p:grpSpPr bwMode="auto">
                  <a:xfrm>
                    <a:off x="1437" y="1788"/>
                    <a:ext cx="60" cy="51"/>
                    <a:chOff x="1437" y="1647"/>
                    <a:chExt cx="60" cy="51"/>
                  </a:xfrm>
                </p:grpSpPr>
                <p:sp>
                  <p:nvSpPr>
                    <p:cNvPr id="237706" name="Line 138"/>
                    <p:cNvSpPr>
                      <a:spLocks noChangeShapeType="1"/>
                    </p:cNvSpPr>
                    <p:nvPr/>
                  </p:nvSpPr>
                  <p:spPr bwMode="auto">
                    <a:xfrm>
                      <a:off x="1467" y="1647"/>
                      <a:ext cx="0" cy="51"/>
                    </a:xfrm>
                    <a:prstGeom prst="line">
                      <a:avLst/>
                    </a:prstGeom>
                    <a:noFill/>
                    <a:ln w="9525">
                      <a:solidFill>
                        <a:schemeClr val="tx1"/>
                      </a:solidFill>
                      <a:round/>
                      <a:headEnd/>
                      <a:tailEnd/>
                    </a:ln>
                    <a:effectLst/>
                  </p:spPr>
                  <p:txBody>
                    <a:bodyPr/>
                    <a:lstStyle/>
                    <a:p>
                      <a:endParaRPr lang="en-US" dirty="0"/>
                    </a:p>
                  </p:txBody>
                </p:sp>
                <p:sp>
                  <p:nvSpPr>
                    <p:cNvPr id="237707" name="Line 139"/>
                    <p:cNvSpPr>
                      <a:spLocks noChangeShapeType="1"/>
                    </p:cNvSpPr>
                    <p:nvPr/>
                  </p:nvSpPr>
                  <p:spPr bwMode="auto">
                    <a:xfrm>
                      <a:off x="1437" y="1698"/>
                      <a:ext cx="60" cy="0"/>
                    </a:xfrm>
                    <a:prstGeom prst="line">
                      <a:avLst/>
                    </a:prstGeom>
                    <a:noFill/>
                    <a:ln w="9525">
                      <a:solidFill>
                        <a:schemeClr val="tx1"/>
                      </a:solidFill>
                      <a:round/>
                      <a:headEnd/>
                      <a:tailEnd/>
                    </a:ln>
                    <a:effectLst/>
                  </p:spPr>
                  <p:txBody>
                    <a:bodyPr/>
                    <a:lstStyle/>
                    <a:p>
                      <a:endParaRPr lang="en-US" dirty="0"/>
                    </a:p>
                  </p:txBody>
                </p:sp>
              </p:grpSp>
              <p:grpSp>
                <p:nvGrpSpPr>
                  <p:cNvPr id="24" name="Group 140"/>
                  <p:cNvGrpSpPr>
                    <a:grpSpLocks/>
                  </p:cNvGrpSpPr>
                  <p:nvPr/>
                </p:nvGrpSpPr>
                <p:grpSpPr bwMode="auto">
                  <a:xfrm>
                    <a:off x="1533" y="1788"/>
                    <a:ext cx="60" cy="51"/>
                    <a:chOff x="1437" y="1647"/>
                    <a:chExt cx="60" cy="51"/>
                  </a:xfrm>
                </p:grpSpPr>
                <p:sp>
                  <p:nvSpPr>
                    <p:cNvPr id="237709" name="Line 141"/>
                    <p:cNvSpPr>
                      <a:spLocks noChangeShapeType="1"/>
                    </p:cNvSpPr>
                    <p:nvPr/>
                  </p:nvSpPr>
                  <p:spPr bwMode="auto">
                    <a:xfrm>
                      <a:off x="1467" y="1647"/>
                      <a:ext cx="0" cy="51"/>
                    </a:xfrm>
                    <a:prstGeom prst="line">
                      <a:avLst/>
                    </a:prstGeom>
                    <a:noFill/>
                    <a:ln w="9525">
                      <a:solidFill>
                        <a:schemeClr val="tx1"/>
                      </a:solidFill>
                      <a:round/>
                      <a:headEnd/>
                      <a:tailEnd/>
                    </a:ln>
                    <a:effectLst/>
                  </p:spPr>
                  <p:txBody>
                    <a:bodyPr/>
                    <a:lstStyle/>
                    <a:p>
                      <a:endParaRPr lang="en-US" dirty="0"/>
                    </a:p>
                  </p:txBody>
                </p:sp>
                <p:sp>
                  <p:nvSpPr>
                    <p:cNvPr id="237710" name="Line 142"/>
                    <p:cNvSpPr>
                      <a:spLocks noChangeShapeType="1"/>
                    </p:cNvSpPr>
                    <p:nvPr/>
                  </p:nvSpPr>
                  <p:spPr bwMode="auto">
                    <a:xfrm>
                      <a:off x="1437" y="1698"/>
                      <a:ext cx="60" cy="0"/>
                    </a:xfrm>
                    <a:prstGeom prst="line">
                      <a:avLst/>
                    </a:prstGeom>
                    <a:noFill/>
                    <a:ln w="9525">
                      <a:solidFill>
                        <a:schemeClr val="tx1"/>
                      </a:solidFill>
                      <a:round/>
                      <a:headEnd/>
                      <a:tailEnd/>
                    </a:ln>
                    <a:effectLst/>
                  </p:spPr>
                  <p:txBody>
                    <a:bodyPr/>
                    <a:lstStyle/>
                    <a:p>
                      <a:endParaRPr lang="en-US" dirty="0"/>
                    </a:p>
                  </p:txBody>
                </p:sp>
              </p:grpSp>
            </p:grpSp>
          </p:grpSp>
        </p:grpSp>
        <p:sp>
          <p:nvSpPr>
            <p:cNvPr id="237711" name="Freeform 143"/>
            <p:cNvSpPr>
              <a:spLocks/>
            </p:cNvSpPr>
            <p:nvPr/>
          </p:nvSpPr>
          <p:spPr bwMode="auto">
            <a:xfrm>
              <a:off x="1611" y="1984"/>
              <a:ext cx="167" cy="284"/>
            </a:xfrm>
            <a:custGeom>
              <a:avLst/>
              <a:gdLst/>
              <a:ahLst/>
              <a:cxnLst>
                <a:cxn ang="0">
                  <a:pos x="0" y="284"/>
                </a:cxn>
                <a:cxn ang="0">
                  <a:pos x="0" y="142"/>
                </a:cxn>
                <a:cxn ang="0">
                  <a:pos x="311" y="142"/>
                </a:cxn>
                <a:cxn ang="0">
                  <a:pos x="311" y="0"/>
                </a:cxn>
              </a:cxnLst>
              <a:rect l="0" t="0" r="r" b="b"/>
              <a:pathLst>
                <a:path w="311" h="284">
                  <a:moveTo>
                    <a:pt x="0" y="284"/>
                  </a:moveTo>
                  <a:lnTo>
                    <a:pt x="0" y="142"/>
                  </a:lnTo>
                  <a:lnTo>
                    <a:pt x="311" y="142"/>
                  </a:lnTo>
                  <a:lnTo>
                    <a:pt x="311" y="0"/>
                  </a:lnTo>
                </a:path>
              </a:pathLst>
            </a:custGeom>
            <a:noFill/>
            <a:ln w="9525" cap="flat" cmpd="sng">
              <a:solidFill>
                <a:schemeClr val="tx1"/>
              </a:solidFill>
              <a:prstDash val="solid"/>
              <a:round/>
              <a:headEnd/>
              <a:tailEnd/>
            </a:ln>
            <a:effectLst/>
          </p:spPr>
          <p:txBody>
            <a:bodyPr/>
            <a:lstStyle/>
            <a:p>
              <a:endParaRPr lang="en-US" dirty="0"/>
            </a:p>
          </p:txBody>
        </p:sp>
        <p:sp>
          <p:nvSpPr>
            <p:cNvPr id="237712" name="Freeform 144"/>
            <p:cNvSpPr>
              <a:spLocks/>
            </p:cNvSpPr>
            <p:nvPr/>
          </p:nvSpPr>
          <p:spPr bwMode="auto">
            <a:xfrm flipH="1">
              <a:off x="1375" y="1984"/>
              <a:ext cx="141" cy="284"/>
            </a:xfrm>
            <a:custGeom>
              <a:avLst/>
              <a:gdLst/>
              <a:ahLst/>
              <a:cxnLst>
                <a:cxn ang="0">
                  <a:pos x="0" y="284"/>
                </a:cxn>
                <a:cxn ang="0">
                  <a:pos x="0" y="142"/>
                </a:cxn>
                <a:cxn ang="0">
                  <a:pos x="311" y="142"/>
                </a:cxn>
                <a:cxn ang="0">
                  <a:pos x="311" y="0"/>
                </a:cxn>
              </a:cxnLst>
              <a:rect l="0" t="0" r="r" b="b"/>
              <a:pathLst>
                <a:path w="311" h="284">
                  <a:moveTo>
                    <a:pt x="0" y="284"/>
                  </a:moveTo>
                  <a:lnTo>
                    <a:pt x="0" y="142"/>
                  </a:lnTo>
                  <a:lnTo>
                    <a:pt x="311" y="142"/>
                  </a:lnTo>
                  <a:lnTo>
                    <a:pt x="311" y="0"/>
                  </a:lnTo>
                </a:path>
              </a:pathLst>
            </a:custGeom>
            <a:noFill/>
            <a:ln w="9525" cap="flat" cmpd="sng">
              <a:solidFill>
                <a:schemeClr val="tx1"/>
              </a:solidFill>
              <a:prstDash val="solid"/>
              <a:round/>
              <a:headEnd/>
              <a:tailEnd/>
            </a:ln>
            <a:effectLst/>
          </p:spPr>
          <p:txBody>
            <a:bodyPr/>
            <a:lstStyle/>
            <a:p>
              <a:endParaRPr lang="en-US" dirty="0"/>
            </a:p>
          </p:txBody>
        </p:sp>
        <p:sp>
          <p:nvSpPr>
            <p:cNvPr id="237713" name="Line 145"/>
            <p:cNvSpPr>
              <a:spLocks noChangeShapeType="1"/>
            </p:cNvSpPr>
            <p:nvPr/>
          </p:nvSpPr>
          <p:spPr bwMode="auto">
            <a:xfrm>
              <a:off x="1516" y="2460"/>
              <a:ext cx="0" cy="81"/>
            </a:xfrm>
            <a:prstGeom prst="line">
              <a:avLst/>
            </a:prstGeom>
            <a:noFill/>
            <a:ln w="9525">
              <a:solidFill>
                <a:schemeClr val="tx1"/>
              </a:solidFill>
              <a:round/>
              <a:headEnd/>
              <a:tailEnd/>
            </a:ln>
            <a:effectLst/>
          </p:spPr>
          <p:txBody>
            <a:bodyPr/>
            <a:lstStyle/>
            <a:p>
              <a:endParaRPr lang="en-US" dirty="0"/>
            </a:p>
          </p:txBody>
        </p:sp>
        <p:grpSp>
          <p:nvGrpSpPr>
            <p:cNvPr id="25" name="Group 146"/>
            <p:cNvGrpSpPr>
              <a:grpSpLocks/>
            </p:cNvGrpSpPr>
            <p:nvPr/>
          </p:nvGrpSpPr>
          <p:grpSpPr bwMode="auto">
            <a:xfrm>
              <a:off x="1220" y="1794"/>
              <a:ext cx="832" cy="204"/>
              <a:chOff x="1148" y="1176"/>
              <a:chExt cx="1036" cy="204"/>
            </a:xfrm>
          </p:grpSpPr>
          <p:sp>
            <p:nvSpPr>
              <p:cNvPr id="237715" name="Rectangle 147"/>
              <p:cNvSpPr>
                <a:spLocks noChangeArrowheads="1"/>
              </p:cNvSpPr>
              <p:nvPr/>
            </p:nvSpPr>
            <p:spPr bwMode="auto">
              <a:xfrm>
                <a:off x="1280" y="1180"/>
                <a:ext cx="664" cy="198"/>
              </a:xfrm>
              <a:prstGeom prst="rect">
                <a:avLst/>
              </a:prstGeom>
              <a:solidFill>
                <a:srgbClr val="FF0000"/>
              </a:solidFill>
              <a:ln w="9525" algn="ctr">
                <a:solidFill>
                  <a:schemeClr val="tx1"/>
                </a:solidFill>
                <a:miter lim="800000"/>
                <a:headEnd/>
                <a:tailEnd/>
              </a:ln>
              <a:effectLst/>
            </p:spPr>
            <p:txBody>
              <a:bodyPr wrap="none" anchor="ctr"/>
              <a:lstStyle/>
              <a:p>
                <a:endParaRPr lang="en-US" dirty="0"/>
              </a:p>
            </p:txBody>
          </p:sp>
          <p:sp>
            <p:nvSpPr>
              <p:cNvPr id="237716" name="Rectangle 148"/>
              <p:cNvSpPr>
                <a:spLocks noChangeArrowheads="1"/>
              </p:cNvSpPr>
              <p:nvPr/>
            </p:nvSpPr>
            <p:spPr bwMode="auto">
              <a:xfrm>
                <a:off x="1668" y="1232"/>
                <a:ext cx="516" cy="94"/>
              </a:xfrm>
              <a:prstGeom prst="rect">
                <a:avLst/>
              </a:prstGeom>
              <a:solidFill>
                <a:srgbClr val="DDDDDD"/>
              </a:solidFill>
              <a:ln w="9525" algn="ctr">
                <a:solidFill>
                  <a:schemeClr val="tx1"/>
                </a:solidFill>
                <a:miter lim="800000"/>
                <a:headEnd/>
                <a:tailEnd/>
              </a:ln>
              <a:effectLst/>
            </p:spPr>
            <p:txBody>
              <a:bodyPr wrap="none" anchor="ctr"/>
              <a:lstStyle/>
              <a:p>
                <a:endParaRPr lang="en-US" dirty="0"/>
              </a:p>
            </p:txBody>
          </p:sp>
          <p:sp>
            <p:nvSpPr>
              <p:cNvPr id="237717" name="Rectangle 149"/>
              <p:cNvSpPr>
                <a:spLocks noChangeArrowheads="1"/>
              </p:cNvSpPr>
              <p:nvPr/>
            </p:nvSpPr>
            <p:spPr bwMode="auto">
              <a:xfrm>
                <a:off x="1572" y="1184"/>
                <a:ext cx="96" cy="192"/>
              </a:xfrm>
              <a:prstGeom prst="rect">
                <a:avLst/>
              </a:prstGeom>
              <a:solidFill>
                <a:srgbClr val="DDDDDD"/>
              </a:solidFill>
              <a:ln w="9525" algn="ctr">
                <a:solidFill>
                  <a:schemeClr val="tx1"/>
                </a:solidFill>
                <a:miter lim="800000"/>
                <a:headEnd/>
                <a:tailEnd/>
              </a:ln>
              <a:effectLst/>
            </p:spPr>
            <p:txBody>
              <a:bodyPr wrap="none" anchor="ctr"/>
              <a:lstStyle/>
              <a:p>
                <a:endParaRPr lang="en-US" dirty="0"/>
              </a:p>
            </p:txBody>
          </p:sp>
          <p:sp>
            <p:nvSpPr>
              <p:cNvPr id="237718" name="Freeform 150"/>
              <p:cNvSpPr>
                <a:spLocks/>
              </p:cNvSpPr>
              <p:nvPr/>
            </p:nvSpPr>
            <p:spPr bwMode="auto">
              <a:xfrm>
                <a:off x="1176" y="1176"/>
                <a:ext cx="110" cy="204"/>
              </a:xfrm>
              <a:custGeom>
                <a:avLst/>
                <a:gdLst/>
                <a:ahLst/>
                <a:cxnLst>
                  <a:cxn ang="0">
                    <a:pos x="0" y="72"/>
                  </a:cxn>
                  <a:cxn ang="0">
                    <a:pos x="110" y="0"/>
                  </a:cxn>
                  <a:cxn ang="0">
                    <a:pos x="110" y="208"/>
                  </a:cxn>
                  <a:cxn ang="0">
                    <a:pos x="4" y="146"/>
                  </a:cxn>
                  <a:cxn ang="0">
                    <a:pos x="0" y="72"/>
                  </a:cxn>
                </a:cxnLst>
                <a:rect l="0" t="0" r="r" b="b"/>
                <a:pathLst>
                  <a:path w="110" h="208">
                    <a:moveTo>
                      <a:pt x="0" y="72"/>
                    </a:moveTo>
                    <a:lnTo>
                      <a:pt x="110" y="0"/>
                    </a:lnTo>
                    <a:lnTo>
                      <a:pt x="110" y="208"/>
                    </a:lnTo>
                    <a:lnTo>
                      <a:pt x="4" y="146"/>
                    </a:lnTo>
                    <a:lnTo>
                      <a:pt x="0" y="72"/>
                    </a:lnTo>
                    <a:close/>
                  </a:path>
                </a:pathLst>
              </a:custGeom>
              <a:solidFill>
                <a:srgbClr val="DDDDDD"/>
              </a:solidFill>
              <a:ln w="9525" cap="flat" cmpd="sng">
                <a:solidFill>
                  <a:schemeClr val="tx1"/>
                </a:solidFill>
                <a:prstDash val="solid"/>
                <a:round/>
                <a:headEnd/>
                <a:tailEnd/>
              </a:ln>
              <a:effectLst/>
            </p:spPr>
            <p:txBody>
              <a:bodyPr/>
              <a:lstStyle/>
              <a:p>
                <a:endParaRPr lang="en-US" dirty="0"/>
              </a:p>
            </p:txBody>
          </p:sp>
          <p:sp>
            <p:nvSpPr>
              <p:cNvPr id="237719" name="Oval 151"/>
              <p:cNvSpPr>
                <a:spLocks noChangeArrowheads="1"/>
              </p:cNvSpPr>
              <p:nvPr/>
            </p:nvSpPr>
            <p:spPr bwMode="auto">
              <a:xfrm flipH="1">
                <a:off x="1148" y="1250"/>
                <a:ext cx="64" cy="64"/>
              </a:xfrm>
              <a:prstGeom prst="ellipse">
                <a:avLst/>
              </a:prstGeom>
              <a:solidFill>
                <a:srgbClr val="DDDDDD"/>
              </a:solidFill>
              <a:ln w="9525" algn="ctr">
                <a:solidFill>
                  <a:schemeClr val="tx1"/>
                </a:solidFill>
                <a:round/>
                <a:headEnd/>
                <a:tailEnd/>
              </a:ln>
              <a:effectLst/>
            </p:spPr>
            <p:txBody>
              <a:bodyPr wrap="none" anchor="ctr"/>
              <a:lstStyle/>
              <a:p>
                <a:pPr>
                  <a:spcBef>
                    <a:spcPct val="0"/>
                  </a:spcBef>
                  <a:buClrTx/>
                  <a:buFontTx/>
                  <a:buNone/>
                </a:pPr>
                <a:endParaRPr lang="en-US" dirty="0"/>
              </a:p>
            </p:txBody>
          </p:sp>
        </p:grpSp>
        <p:sp>
          <p:nvSpPr>
            <p:cNvPr id="237720" name="Rectangle 152"/>
            <p:cNvSpPr>
              <a:spLocks noChangeArrowheads="1"/>
            </p:cNvSpPr>
            <p:nvPr/>
          </p:nvSpPr>
          <p:spPr bwMode="auto">
            <a:xfrm>
              <a:off x="1062" y="1722"/>
              <a:ext cx="1068" cy="822"/>
            </a:xfrm>
            <a:prstGeom prst="rect">
              <a:avLst/>
            </a:prstGeom>
            <a:noFill/>
            <a:ln w="19050">
              <a:solidFill>
                <a:schemeClr val="tx1"/>
              </a:solidFill>
              <a:miter lim="800000"/>
              <a:headEnd/>
              <a:tailEnd/>
            </a:ln>
            <a:effectLst/>
          </p:spPr>
          <p:txBody>
            <a:bodyPr wrap="none" anchor="ctr"/>
            <a:lstStyle/>
            <a:p>
              <a:endParaRPr lang="en-US" dirty="0"/>
            </a:p>
          </p:txBody>
        </p:sp>
        <p:sp>
          <p:nvSpPr>
            <p:cNvPr id="237721" name="Line 153"/>
            <p:cNvSpPr>
              <a:spLocks noChangeShapeType="1"/>
            </p:cNvSpPr>
            <p:nvPr/>
          </p:nvSpPr>
          <p:spPr bwMode="auto">
            <a:xfrm>
              <a:off x="1610" y="2460"/>
              <a:ext cx="0" cy="81"/>
            </a:xfrm>
            <a:prstGeom prst="line">
              <a:avLst/>
            </a:prstGeom>
            <a:noFill/>
            <a:ln w="9525">
              <a:solidFill>
                <a:schemeClr val="tx1"/>
              </a:solidFill>
              <a:round/>
              <a:headEnd/>
              <a:tailEnd/>
            </a:ln>
            <a:effectLst/>
          </p:spPr>
          <p:txBody>
            <a:bodyPr/>
            <a:lstStyle/>
            <a:p>
              <a:endParaRPr lang="en-US" dirty="0"/>
            </a:p>
          </p:txBody>
        </p:sp>
      </p:grpSp>
      <p:pic>
        <p:nvPicPr>
          <p:cNvPr id="237723" name="Picture 155"/>
          <p:cNvPicPr>
            <a:picLocks noChangeAspect="1" noChangeArrowheads="1"/>
          </p:cNvPicPr>
          <p:nvPr/>
        </p:nvPicPr>
        <p:blipFill>
          <a:blip r:embed="rId12"/>
          <a:srcRect/>
          <a:stretch>
            <a:fillRect/>
          </a:stretch>
        </p:blipFill>
        <p:spPr bwMode="auto">
          <a:xfrm>
            <a:off x="7321856" y="2542401"/>
            <a:ext cx="695238" cy="910476"/>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237724" name="Freeform 156"/>
          <p:cNvSpPr>
            <a:spLocks/>
          </p:cNvSpPr>
          <p:nvPr/>
        </p:nvSpPr>
        <p:spPr bwMode="auto">
          <a:xfrm>
            <a:off x="7372411" y="2142298"/>
            <a:ext cx="644683" cy="434256"/>
          </a:xfrm>
          <a:custGeom>
            <a:avLst/>
            <a:gdLst/>
            <a:ahLst/>
            <a:cxnLst>
              <a:cxn ang="0">
                <a:pos x="0" y="0"/>
              </a:cxn>
              <a:cxn ang="0">
                <a:pos x="0" y="1008"/>
              </a:cxn>
              <a:cxn ang="0">
                <a:pos x="912" y="1008"/>
              </a:cxn>
              <a:cxn ang="0">
                <a:pos x="0" y="0"/>
              </a:cxn>
            </a:cxnLst>
            <a:rect l="0" t="0" r="r" b="b"/>
            <a:pathLst>
              <a:path w="912" h="1008">
                <a:moveTo>
                  <a:pt x="0" y="0"/>
                </a:moveTo>
                <a:lnTo>
                  <a:pt x="0" y="1008"/>
                </a:lnTo>
                <a:lnTo>
                  <a:pt x="912" y="1008"/>
                </a:lnTo>
                <a:lnTo>
                  <a:pt x="0" y="0"/>
                </a:lnTo>
                <a:close/>
              </a:path>
            </a:pathLst>
          </a:custGeom>
          <a:gradFill rotWithShape="1">
            <a:gsLst>
              <a:gs pos="0">
                <a:srgbClr val="003399">
                  <a:alpha val="11000"/>
                </a:srgbClr>
              </a:gs>
              <a:gs pos="100000">
                <a:srgbClr val="003399">
                  <a:gamma/>
                  <a:shade val="84314"/>
                  <a:invGamma/>
                  <a:alpha val="75999"/>
                </a:srgbClr>
              </a:gs>
            </a:gsLst>
            <a:lin ang="5400000" scaled="1"/>
          </a:gradFill>
          <a:ln w="9525" cap="flat" cmpd="sng">
            <a:noFill/>
            <a:prstDash val="solid"/>
            <a:round/>
            <a:headEnd type="none" w="med" len="med"/>
            <a:tailEnd type="none" w="med" len="med"/>
          </a:ln>
          <a:effectLst/>
        </p:spPr>
        <p:txBody>
          <a:bodyPr/>
          <a:lstStyle/>
          <a:p>
            <a:endParaRPr lang="en-US" dirty="0"/>
          </a:p>
        </p:txBody>
      </p:sp>
      <p:sp>
        <p:nvSpPr>
          <p:cNvPr id="237725" name="Freeform 157"/>
          <p:cNvSpPr>
            <a:spLocks/>
          </p:cNvSpPr>
          <p:nvPr/>
        </p:nvSpPr>
        <p:spPr bwMode="auto">
          <a:xfrm>
            <a:off x="6492025" y="2816899"/>
            <a:ext cx="825500" cy="632738"/>
          </a:xfrm>
          <a:custGeom>
            <a:avLst/>
            <a:gdLst/>
            <a:ahLst/>
            <a:cxnLst>
              <a:cxn ang="0">
                <a:pos x="0" y="0"/>
              </a:cxn>
              <a:cxn ang="0">
                <a:pos x="384" y="0"/>
              </a:cxn>
              <a:cxn ang="0">
                <a:pos x="384" y="1392"/>
              </a:cxn>
              <a:cxn ang="0">
                <a:pos x="0" y="0"/>
              </a:cxn>
            </a:cxnLst>
            <a:rect l="0" t="0" r="r" b="b"/>
            <a:pathLst>
              <a:path w="384" h="1392">
                <a:moveTo>
                  <a:pt x="0" y="0"/>
                </a:moveTo>
                <a:lnTo>
                  <a:pt x="384" y="0"/>
                </a:lnTo>
                <a:lnTo>
                  <a:pt x="384" y="1392"/>
                </a:lnTo>
                <a:lnTo>
                  <a:pt x="0" y="0"/>
                </a:lnTo>
                <a:close/>
              </a:path>
            </a:pathLst>
          </a:custGeom>
          <a:gradFill rotWithShape="1">
            <a:gsLst>
              <a:gs pos="0">
                <a:srgbClr val="003399">
                  <a:alpha val="11000"/>
                </a:srgbClr>
              </a:gs>
              <a:gs pos="100000">
                <a:srgbClr val="003399">
                  <a:gamma/>
                  <a:shade val="84314"/>
                  <a:invGamma/>
                  <a:alpha val="75999"/>
                </a:srgbClr>
              </a:gs>
            </a:gsLst>
            <a:lin ang="0" scaled="1"/>
          </a:gradFill>
          <a:ln w="9525" cap="flat" cmpd="sng">
            <a:noFill/>
            <a:prstDash val="solid"/>
            <a:round/>
            <a:headEnd type="none" w="med" len="med"/>
            <a:tailEnd type="none" w="med" len="med"/>
          </a:ln>
          <a:effectLst/>
        </p:spPr>
        <p:txBody>
          <a:bodyPr/>
          <a:lstStyle/>
          <a:p>
            <a:endParaRPr lang="en-US" dirty="0"/>
          </a:p>
        </p:txBody>
      </p:sp>
      <p:grpSp>
        <p:nvGrpSpPr>
          <p:cNvPr id="26" name="Group 158"/>
          <p:cNvGrpSpPr>
            <a:grpSpLocks noChangeAspect="1"/>
          </p:cNvGrpSpPr>
          <p:nvPr/>
        </p:nvGrpSpPr>
        <p:grpSpPr bwMode="auto">
          <a:xfrm>
            <a:off x="6728736" y="5162552"/>
            <a:ext cx="392430" cy="472440"/>
            <a:chOff x="991" y="500"/>
            <a:chExt cx="528" cy="635"/>
          </a:xfrm>
        </p:grpSpPr>
        <p:sp>
          <p:nvSpPr>
            <p:cNvPr id="237727" name="Oval 159"/>
            <p:cNvSpPr>
              <a:spLocks noChangeArrowheads="1"/>
            </p:cNvSpPr>
            <p:nvPr/>
          </p:nvSpPr>
          <p:spPr bwMode="auto">
            <a:xfrm>
              <a:off x="991" y="592"/>
              <a:ext cx="437" cy="437"/>
            </a:xfrm>
            <a:prstGeom prst="ellipse">
              <a:avLst/>
            </a:prstGeom>
            <a:solidFill>
              <a:schemeClr val="bg1"/>
            </a:solidFill>
            <a:ln w="28575">
              <a:solidFill>
                <a:schemeClr val="tx1"/>
              </a:solidFill>
              <a:round/>
              <a:headEnd/>
              <a:tailEnd/>
            </a:ln>
            <a:effectLst/>
          </p:spPr>
          <p:txBody>
            <a:bodyPr wrap="none" anchor="ctr"/>
            <a:lstStyle/>
            <a:p>
              <a:endParaRPr lang="en-US" dirty="0"/>
            </a:p>
          </p:txBody>
        </p:sp>
        <p:sp>
          <p:nvSpPr>
            <p:cNvPr id="237728" name="Line 160"/>
            <p:cNvSpPr>
              <a:spLocks noChangeShapeType="1"/>
            </p:cNvSpPr>
            <p:nvPr/>
          </p:nvSpPr>
          <p:spPr bwMode="auto">
            <a:xfrm flipH="1">
              <a:off x="1338" y="818"/>
              <a:ext cx="181" cy="0"/>
            </a:xfrm>
            <a:prstGeom prst="line">
              <a:avLst/>
            </a:prstGeom>
            <a:noFill/>
            <a:ln w="28575">
              <a:solidFill>
                <a:schemeClr val="tx1"/>
              </a:solidFill>
              <a:round/>
              <a:headEnd/>
              <a:tailEnd/>
            </a:ln>
            <a:effectLst/>
          </p:spPr>
          <p:txBody>
            <a:bodyPr/>
            <a:lstStyle/>
            <a:p>
              <a:endParaRPr lang="en-US" dirty="0"/>
            </a:p>
          </p:txBody>
        </p:sp>
        <p:sp>
          <p:nvSpPr>
            <p:cNvPr id="237729" name="Line 161"/>
            <p:cNvSpPr>
              <a:spLocks noChangeShapeType="1"/>
            </p:cNvSpPr>
            <p:nvPr/>
          </p:nvSpPr>
          <p:spPr bwMode="auto">
            <a:xfrm flipV="1">
              <a:off x="1338" y="727"/>
              <a:ext cx="0" cy="182"/>
            </a:xfrm>
            <a:prstGeom prst="line">
              <a:avLst/>
            </a:prstGeom>
            <a:noFill/>
            <a:ln w="28575">
              <a:solidFill>
                <a:schemeClr val="tx1"/>
              </a:solidFill>
              <a:round/>
              <a:headEnd/>
              <a:tailEnd/>
            </a:ln>
            <a:effectLst/>
          </p:spPr>
          <p:txBody>
            <a:bodyPr/>
            <a:lstStyle/>
            <a:p>
              <a:endParaRPr lang="en-US" dirty="0"/>
            </a:p>
          </p:txBody>
        </p:sp>
        <p:sp>
          <p:nvSpPr>
            <p:cNvPr id="237730" name="Line 162"/>
            <p:cNvSpPr>
              <a:spLocks noChangeShapeType="1"/>
            </p:cNvSpPr>
            <p:nvPr/>
          </p:nvSpPr>
          <p:spPr bwMode="auto">
            <a:xfrm flipH="1">
              <a:off x="1112" y="818"/>
              <a:ext cx="152" cy="0"/>
            </a:xfrm>
            <a:prstGeom prst="line">
              <a:avLst/>
            </a:prstGeom>
            <a:noFill/>
            <a:ln w="28575">
              <a:solidFill>
                <a:schemeClr val="tx1"/>
              </a:solidFill>
              <a:round/>
              <a:headEnd/>
              <a:tailEnd type="triangle" w="med" len="med"/>
            </a:ln>
            <a:effectLst/>
          </p:spPr>
          <p:txBody>
            <a:bodyPr/>
            <a:lstStyle/>
            <a:p>
              <a:endParaRPr lang="en-US" dirty="0"/>
            </a:p>
          </p:txBody>
        </p:sp>
        <p:sp>
          <p:nvSpPr>
            <p:cNvPr id="237731" name="Freeform 163"/>
            <p:cNvSpPr>
              <a:spLocks/>
            </p:cNvSpPr>
            <p:nvPr/>
          </p:nvSpPr>
          <p:spPr bwMode="auto">
            <a:xfrm>
              <a:off x="1128" y="500"/>
              <a:ext cx="136" cy="635"/>
            </a:xfrm>
            <a:custGeom>
              <a:avLst/>
              <a:gdLst/>
              <a:ahLst/>
              <a:cxnLst>
                <a:cxn ang="0">
                  <a:pos x="0" y="0"/>
                </a:cxn>
                <a:cxn ang="0">
                  <a:pos x="0" y="227"/>
                </a:cxn>
                <a:cxn ang="0">
                  <a:pos x="90" y="227"/>
                </a:cxn>
                <a:cxn ang="0">
                  <a:pos x="90" y="409"/>
                </a:cxn>
                <a:cxn ang="0">
                  <a:pos x="0" y="409"/>
                </a:cxn>
                <a:cxn ang="0">
                  <a:pos x="0" y="635"/>
                </a:cxn>
              </a:cxnLst>
              <a:rect l="0" t="0" r="r" b="b"/>
              <a:pathLst>
                <a:path w="90" h="635">
                  <a:moveTo>
                    <a:pt x="0" y="0"/>
                  </a:moveTo>
                  <a:lnTo>
                    <a:pt x="0" y="227"/>
                  </a:lnTo>
                  <a:lnTo>
                    <a:pt x="90" y="227"/>
                  </a:lnTo>
                  <a:lnTo>
                    <a:pt x="90" y="409"/>
                  </a:lnTo>
                  <a:lnTo>
                    <a:pt x="0" y="409"/>
                  </a:lnTo>
                  <a:lnTo>
                    <a:pt x="0" y="635"/>
                  </a:lnTo>
                </a:path>
              </a:pathLst>
            </a:custGeom>
            <a:noFill/>
            <a:ln w="28575" cmpd="sng">
              <a:solidFill>
                <a:schemeClr val="tx1"/>
              </a:solidFill>
              <a:round/>
              <a:headEnd/>
              <a:tailEnd/>
            </a:ln>
            <a:effectLst/>
          </p:spPr>
          <p:txBody>
            <a:bodyPr/>
            <a:lstStyle/>
            <a:p>
              <a:endParaRPr lang="en-US" dirty="0"/>
            </a:p>
          </p:txBody>
        </p:sp>
        <p:sp>
          <p:nvSpPr>
            <p:cNvPr id="237732" name="Line 164"/>
            <p:cNvSpPr>
              <a:spLocks noChangeShapeType="1"/>
            </p:cNvSpPr>
            <p:nvPr/>
          </p:nvSpPr>
          <p:spPr bwMode="auto">
            <a:xfrm>
              <a:off x="1128" y="597"/>
              <a:ext cx="0" cy="227"/>
            </a:xfrm>
            <a:prstGeom prst="line">
              <a:avLst/>
            </a:prstGeom>
            <a:noFill/>
            <a:ln w="28575">
              <a:solidFill>
                <a:schemeClr val="tx1"/>
              </a:solidFill>
              <a:round/>
              <a:headEnd/>
              <a:tailEnd/>
            </a:ln>
            <a:effectLst/>
          </p:spPr>
          <p:txBody>
            <a:bodyPr/>
            <a:lstStyle/>
            <a:p>
              <a:endParaRPr lang="en-US" dirty="0"/>
            </a:p>
          </p:txBody>
        </p:sp>
      </p:grpSp>
      <p:sp>
        <p:nvSpPr>
          <p:cNvPr id="27" name="Title 26"/>
          <p:cNvSpPr>
            <a:spLocks noGrp="1"/>
          </p:cNvSpPr>
          <p:nvPr>
            <p:ph type="title"/>
          </p:nvPr>
        </p:nvSpPr>
        <p:spPr/>
        <p:txBody>
          <a:bodyPr/>
          <a:lstStyle/>
          <a:p>
            <a:r>
              <a:rPr lang="en-US" dirty="0"/>
              <a:t>Physical </a:t>
            </a:r>
            <a:r>
              <a:rPr lang="en-US" dirty="0" smtClean="0"/>
              <a:t>Modeling</a:t>
            </a:r>
            <a:endParaRPr lang="en-US" dirty="0"/>
          </a:p>
        </p:txBody>
      </p:sp>
    </p:spTree>
    <p:extLst>
      <p:ext uri="{BB962C8B-B14F-4D97-AF65-F5344CB8AC3E}">
        <p14:creationId xmlns:p14="http://schemas.microsoft.com/office/powerpoint/2010/main" val="1965226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237572"/>
                                        </p:tgtEl>
                                        <p:attrNameLst>
                                          <p:attrName>style.opacity</p:attrName>
                                        </p:attrNameLst>
                                      </p:cBhvr>
                                      <p:to>
                                        <p:strVal val="0.25"/>
                                      </p:to>
                                    </p:set>
                                    <p:animEffect filter="image" prLst="opacity: 0.25">
                                      <p:cBhvr rctx="IE">
                                        <p:cTn id="7" dur="indefinite"/>
                                        <p:tgtEl>
                                          <p:spTgt spid="237572"/>
                                        </p:tgtEl>
                                      </p:cBhvr>
                                    </p:animEffect>
                                  </p:childTnLst>
                                </p:cTn>
                              </p:par>
                              <p:par>
                                <p:cTn id="8" presetID="9" presetClass="emph" presetSubtype="0" grpId="0" nodeType="withEffect">
                                  <p:stCondLst>
                                    <p:cond delay="0"/>
                                  </p:stCondLst>
                                  <p:childTnLst>
                                    <p:set>
                                      <p:cBhvr rctx="PPT">
                                        <p:cTn id="9" dur="indefinite"/>
                                        <p:tgtEl>
                                          <p:spTgt spid="237573"/>
                                        </p:tgtEl>
                                        <p:attrNameLst>
                                          <p:attrName>style.opacity</p:attrName>
                                        </p:attrNameLst>
                                      </p:cBhvr>
                                      <p:to>
                                        <p:strVal val="0.25"/>
                                      </p:to>
                                    </p:set>
                                    <p:animEffect filter="image" prLst="opacity: 0.25">
                                      <p:cBhvr rctx="IE">
                                        <p:cTn id="10" dur="indefinite"/>
                                        <p:tgtEl>
                                          <p:spTgt spid="237573"/>
                                        </p:tgtEl>
                                      </p:cBhvr>
                                    </p:animEffect>
                                  </p:childTnLst>
                                </p:cTn>
                              </p:par>
                              <p:par>
                                <p:cTn id="11" presetID="9" presetClass="emph" presetSubtype="0" grpId="0" nodeType="withEffect">
                                  <p:stCondLst>
                                    <p:cond delay="0"/>
                                  </p:stCondLst>
                                  <p:childTnLst>
                                    <p:set>
                                      <p:cBhvr rctx="PPT">
                                        <p:cTn id="12" dur="indefinite"/>
                                        <p:tgtEl>
                                          <p:spTgt spid="237574"/>
                                        </p:tgtEl>
                                        <p:attrNameLst>
                                          <p:attrName>style.opacity</p:attrName>
                                        </p:attrNameLst>
                                      </p:cBhvr>
                                      <p:to>
                                        <p:strVal val="0.25"/>
                                      </p:to>
                                    </p:set>
                                    <p:animEffect filter="image" prLst="opacity: 0.25">
                                      <p:cBhvr rctx="IE">
                                        <p:cTn id="13" dur="indefinite"/>
                                        <p:tgtEl>
                                          <p:spTgt spid="237574"/>
                                        </p:tgtEl>
                                      </p:cBhvr>
                                    </p:animEffect>
                                  </p:childTnLst>
                                </p:cTn>
                              </p:par>
                              <p:par>
                                <p:cTn id="14" presetID="9" presetClass="emph" presetSubtype="0" grpId="0" nodeType="withEffect">
                                  <p:stCondLst>
                                    <p:cond delay="0"/>
                                  </p:stCondLst>
                                  <p:childTnLst>
                                    <p:set>
                                      <p:cBhvr rctx="PPT">
                                        <p:cTn id="15" dur="indefinite"/>
                                        <p:tgtEl>
                                          <p:spTgt spid="237575"/>
                                        </p:tgtEl>
                                        <p:attrNameLst>
                                          <p:attrName>style.opacity</p:attrName>
                                        </p:attrNameLst>
                                      </p:cBhvr>
                                      <p:to>
                                        <p:strVal val="0.25"/>
                                      </p:to>
                                    </p:set>
                                    <p:animEffect filter="image" prLst="opacity: 0.25">
                                      <p:cBhvr rctx="IE">
                                        <p:cTn id="16" dur="indefinite"/>
                                        <p:tgtEl>
                                          <p:spTgt spid="237575"/>
                                        </p:tgtEl>
                                      </p:cBhvr>
                                    </p:animEffect>
                                  </p:childTnLst>
                                </p:cTn>
                              </p:par>
                              <p:par>
                                <p:cTn id="17" presetID="9" presetClass="emph" presetSubtype="0" nodeType="withEffect">
                                  <p:stCondLst>
                                    <p:cond delay="0"/>
                                  </p:stCondLst>
                                  <p:childTnLst>
                                    <p:set>
                                      <p:cBhvr rctx="PPT">
                                        <p:cTn id="18" dur="indefinite"/>
                                        <p:tgtEl>
                                          <p:spTgt spid="237594"/>
                                        </p:tgtEl>
                                        <p:attrNameLst>
                                          <p:attrName>style.opacity</p:attrName>
                                        </p:attrNameLst>
                                      </p:cBhvr>
                                      <p:to>
                                        <p:strVal val="0.25"/>
                                      </p:to>
                                    </p:set>
                                    <p:animEffect filter="image" prLst="opacity: 0.25">
                                      <p:cBhvr rctx="IE">
                                        <p:cTn id="19" dur="indefinite"/>
                                        <p:tgtEl>
                                          <p:spTgt spid="237594"/>
                                        </p:tgtEl>
                                      </p:cBhvr>
                                    </p:animEffect>
                                  </p:childTnLst>
                                </p:cTn>
                              </p:par>
                              <p:par>
                                <p:cTn id="20" presetID="9" presetClass="emph" presetSubtype="0" nodeType="withEffect">
                                  <p:stCondLst>
                                    <p:cond delay="0"/>
                                  </p:stCondLst>
                                  <p:childTnLst>
                                    <p:set>
                                      <p:cBhvr rctx="PPT">
                                        <p:cTn id="21" dur="indefinite"/>
                                        <p:tgtEl>
                                          <p:spTgt spid="237595"/>
                                        </p:tgtEl>
                                        <p:attrNameLst>
                                          <p:attrName>style.opacity</p:attrName>
                                        </p:attrNameLst>
                                      </p:cBhvr>
                                      <p:to>
                                        <p:strVal val="0.25"/>
                                      </p:to>
                                    </p:set>
                                    <p:animEffect filter="image" prLst="opacity: 0.25">
                                      <p:cBhvr rctx="IE">
                                        <p:cTn id="22" dur="indefinite"/>
                                        <p:tgtEl>
                                          <p:spTgt spid="237595"/>
                                        </p:tgtEl>
                                      </p:cBhvr>
                                    </p:animEffect>
                                  </p:childTnLst>
                                </p:cTn>
                              </p:par>
                              <p:par>
                                <p:cTn id="23" presetID="9" presetClass="emph" presetSubtype="0" nodeType="withEffect">
                                  <p:stCondLst>
                                    <p:cond delay="0"/>
                                  </p:stCondLst>
                                  <p:childTnLst>
                                    <p:set>
                                      <p:cBhvr rctx="PPT">
                                        <p:cTn id="24" dur="indefinite"/>
                                        <p:tgtEl>
                                          <p:spTgt spid="237596"/>
                                        </p:tgtEl>
                                        <p:attrNameLst>
                                          <p:attrName>style.opacity</p:attrName>
                                        </p:attrNameLst>
                                      </p:cBhvr>
                                      <p:to>
                                        <p:strVal val="0.25"/>
                                      </p:to>
                                    </p:set>
                                    <p:animEffect filter="image" prLst="opacity: 0.25">
                                      <p:cBhvr rctx="IE">
                                        <p:cTn id="25" dur="indefinite"/>
                                        <p:tgtEl>
                                          <p:spTgt spid="237596"/>
                                        </p:tgtEl>
                                      </p:cBhvr>
                                    </p:animEffect>
                                  </p:childTnLst>
                                </p:cTn>
                              </p:par>
                              <p:par>
                                <p:cTn id="26" presetID="9" presetClass="emph" presetSubtype="0" nodeType="withEffect">
                                  <p:stCondLst>
                                    <p:cond delay="0"/>
                                  </p:stCondLst>
                                  <p:childTnLst>
                                    <p:set>
                                      <p:cBhvr rctx="PPT">
                                        <p:cTn id="27" dur="indefinite"/>
                                        <p:tgtEl>
                                          <p:spTgt spid="237597"/>
                                        </p:tgtEl>
                                        <p:attrNameLst>
                                          <p:attrName>style.opacity</p:attrName>
                                        </p:attrNameLst>
                                      </p:cBhvr>
                                      <p:to>
                                        <p:strVal val="0.25"/>
                                      </p:to>
                                    </p:set>
                                    <p:animEffect filter="image" prLst="opacity: 0.25">
                                      <p:cBhvr rctx="IE">
                                        <p:cTn id="28" dur="indefinite"/>
                                        <p:tgtEl>
                                          <p:spTgt spid="237597"/>
                                        </p:tgtEl>
                                      </p:cBhvr>
                                    </p:animEffect>
                                  </p:childTnLst>
                                </p:cTn>
                              </p:par>
                              <p:par>
                                <p:cTn id="29" presetID="9" presetClass="emph" presetSubtype="0" grpId="0" nodeType="withEffect">
                                  <p:stCondLst>
                                    <p:cond delay="0"/>
                                  </p:stCondLst>
                                  <p:childTnLst>
                                    <p:set>
                                      <p:cBhvr rctx="PPT">
                                        <p:cTn id="30" dur="indefinite"/>
                                        <p:tgtEl>
                                          <p:spTgt spid="237576"/>
                                        </p:tgtEl>
                                        <p:attrNameLst>
                                          <p:attrName>style.opacity</p:attrName>
                                        </p:attrNameLst>
                                      </p:cBhvr>
                                      <p:to>
                                        <p:strVal val="0.25"/>
                                      </p:to>
                                    </p:set>
                                    <p:animEffect filter="image" prLst="opacity: 0.25">
                                      <p:cBhvr rctx="IE">
                                        <p:cTn id="31" dur="indefinite"/>
                                        <p:tgtEl>
                                          <p:spTgt spid="237576"/>
                                        </p:tgtEl>
                                      </p:cBhvr>
                                    </p:animEffect>
                                  </p:childTnLst>
                                </p:cTn>
                              </p:par>
                              <p:par>
                                <p:cTn id="32" presetID="9" presetClass="emph" presetSubtype="0" nodeType="withEffect">
                                  <p:stCondLst>
                                    <p:cond delay="0"/>
                                  </p:stCondLst>
                                  <p:childTnLst>
                                    <p:set>
                                      <p:cBhvr rctx="PPT">
                                        <p:cTn id="33" dur="indefinite"/>
                                        <p:tgtEl>
                                          <p:spTgt spid="8"/>
                                        </p:tgtEl>
                                        <p:attrNameLst>
                                          <p:attrName>style.opacity</p:attrName>
                                        </p:attrNameLst>
                                      </p:cBhvr>
                                      <p:to>
                                        <p:strVal val="0.25"/>
                                      </p:to>
                                    </p:set>
                                    <p:animEffect filter="image" prLst="opacity: 0.25">
                                      <p:cBhvr rctx="IE">
                                        <p:cTn id="34" dur="indefinite"/>
                                        <p:tgtEl>
                                          <p:spTgt spid="8"/>
                                        </p:tgtEl>
                                      </p:cBhvr>
                                    </p:animEffect>
                                  </p:childTnLst>
                                </p:cTn>
                              </p:par>
                              <p:par>
                                <p:cTn id="35" presetID="9" presetClass="emph" presetSubtype="0" nodeType="withEffect">
                                  <p:stCondLst>
                                    <p:cond delay="0"/>
                                  </p:stCondLst>
                                  <p:childTnLst>
                                    <p:set>
                                      <p:cBhvr rctx="PPT">
                                        <p:cTn id="36" dur="indefinite"/>
                                        <p:tgtEl>
                                          <p:spTgt spid="237723"/>
                                        </p:tgtEl>
                                        <p:attrNameLst>
                                          <p:attrName>style.opacity</p:attrName>
                                        </p:attrNameLst>
                                      </p:cBhvr>
                                      <p:to>
                                        <p:strVal val="0.25"/>
                                      </p:to>
                                    </p:set>
                                    <p:animEffect filter="image" prLst="opacity: 0.25">
                                      <p:cBhvr rctx="IE">
                                        <p:cTn id="37" dur="indefinite"/>
                                        <p:tgtEl>
                                          <p:spTgt spid="237723"/>
                                        </p:tgtEl>
                                      </p:cBhvr>
                                    </p:animEffect>
                                  </p:childTnLst>
                                </p:cTn>
                              </p:par>
                              <p:par>
                                <p:cTn id="38" presetID="9" presetClass="emph" presetSubtype="0" grpId="0" nodeType="withEffect">
                                  <p:stCondLst>
                                    <p:cond delay="0"/>
                                  </p:stCondLst>
                                  <p:childTnLst>
                                    <p:set>
                                      <p:cBhvr rctx="PPT">
                                        <p:cTn id="39" dur="indefinite"/>
                                        <p:tgtEl>
                                          <p:spTgt spid="237724"/>
                                        </p:tgtEl>
                                        <p:attrNameLst>
                                          <p:attrName>style.opacity</p:attrName>
                                        </p:attrNameLst>
                                      </p:cBhvr>
                                      <p:to>
                                        <p:strVal val="0.25"/>
                                      </p:to>
                                    </p:set>
                                    <p:animEffect filter="image" prLst="opacity: 0.25">
                                      <p:cBhvr rctx="IE">
                                        <p:cTn id="40" dur="indefinite"/>
                                        <p:tgtEl>
                                          <p:spTgt spid="237724"/>
                                        </p:tgtEl>
                                      </p:cBhvr>
                                    </p:animEffect>
                                  </p:childTnLst>
                                </p:cTn>
                              </p:par>
                              <p:par>
                                <p:cTn id="41" presetID="9" presetClass="emph" presetSubtype="0" grpId="0" nodeType="withEffect">
                                  <p:stCondLst>
                                    <p:cond delay="0"/>
                                  </p:stCondLst>
                                  <p:childTnLst>
                                    <p:set>
                                      <p:cBhvr rctx="PPT">
                                        <p:cTn id="42" dur="indefinite"/>
                                        <p:tgtEl>
                                          <p:spTgt spid="237725"/>
                                        </p:tgtEl>
                                        <p:attrNameLst>
                                          <p:attrName>style.opacity</p:attrName>
                                        </p:attrNameLst>
                                      </p:cBhvr>
                                      <p:to>
                                        <p:strVal val="0.25"/>
                                      </p:to>
                                    </p:set>
                                    <p:animEffect filter="image" prLst="opacity: 0.25">
                                      <p:cBhvr rctx="IE">
                                        <p:cTn id="43" dur="indefinite"/>
                                        <p:tgtEl>
                                          <p:spTgt spid="237725"/>
                                        </p:tgtEl>
                                      </p:cBhvr>
                                    </p:animEffect>
                                  </p:childTnLst>
                                </p:cTn>
                              </p:par>
                              <p:par>
                                <p:cTn id="44" presetID="9" presetClass="emph" presetSubtype="0" grpId="0" nodeType="withEffect">
                                  <p:stCondLst>
                                    <p:cond delay="0"/>
                                  </p:stCondLst>
                                  <p:childTnLst>
                                    <p:set>
                                      <p:cBhvr rctx="PPT">
                                        <p:cTn id="45" dur="indefinite"/>
                                        <p:tgtEl>
                                          <p:spTgt spid="237577"/>
                                        </p:tgtEl>
                                        <p:attrNameLst>
                                          <p:attrName>style.opacity</p:attrName>
                                        </p:attrNameLst>
                                      </p:cBhvr>
                                      <p:to>
                                        <p:strVal val="0.25"/>
                                      </p:to>
                                    </p:set>
                                    <p:animEffect filter="image" prLst="opacity: 0.25">
                                      <p:cBhvr rctx="IE">
                                        <p:cTn id="46" dur="indefinite"/>
                                        <p:tgtEl>
                                          <p:spTgt spid="237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2" grpId="0" animBg="1"/>
      <p:bldP spid="237573" grpId="0"/>
      <p:bldP spid="237574" grpId="0" animBg="1"/>
      <p:bldP spid="237575" grpId="0"/>
      <p:bldP spid="237576" grpId="0" animBg="1"/>
      <p:bldP spid="237577" grpId="0"/>
      <p:bldP spid="237724" grpId="0" animBg="1"/>
      <p:bldP spid="2377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6973" t="28889" r="2230" b="11852"/>
          <a:stretch/>
        </p:blipFill>
        <p:spPr>
          <a:xfrm>
            <a:off x="289587" y="1295400"/>
            <a:ext cx="4511013" cy="2438390"/>
          </a:xfrm>
          <a:prstGeom prst="rect">
            <a:avLst/>
          </a:prstGeom>
          <a:ln>
            <a:noFill/>
          </a:ln>
          <a:effectLst/>
          <a:scene3d>
            <a:camera prst="isometricOffAxis1Right"/>
            <a:lightRig rig="threePt" dir="t"/>
          </a:scene3d>
        </p:spPr>
      </p:pic>
      <p:pic>
        <p:nvPicPr>
          <p:cNvPr id="3" name="Picture 2"/>
          <p:cNvPicPr>
            <a:picLocks noChangeAspect="1"/>
          </p:cNvPicPr>
          <p:nvPr/>
        </p:nvPicPr>
        <p:blipFill rotWithShape="1">
          <a:blip r:embed="rId3"/>
          <a:srcRect l="7073" t="31956" r="2268" b="14711"/>
          <a:stretch/>
        </p:blipFill>
        <p:spPr>
          <a:xfrm>
            <a:off x="4480535" y="3215654"/>
            <a:ext cx="4511065" cy="2194546"/>
          </a:xfrm>
          <a:prstGeom prst="rect">
            <a:avLst/>
          </a:prstGeom>
          <a:ln>
            <a:noFill/>
          </a:ln>
          <a:effectLst/>
          <a:scene3d>
            <a:camera prst="isometricOffAxis1Right"/>
            <a:lightRig rig="threePt" dir="t"/>
          </a:scene3d>
        </p:spPr>
      </p:pic>
      <p:sp>
        <p:nvSpPr>
          <p:cNvPr id="2" name="Title 1"/>
          <p:cNvSpPr>
            <a:spLocks noGrp="1"/>
          </p:cNvSpPr>
          <p:nvPr>
            <p:ph type="title"/>
          </p:nvPr>
        </p:nvSpPr>
        <p:spPr>
          <a:xfrm>
            <a:off x="457200" y="457200"/>
            <a:ext cx="8686800" cy="990600"/>
          </a:xfrm>
        </p:spPr>
        <p:txBody>
          <a:bodyPr/>
          <a:lstStyle/>
          <a:p>
            <a:r>
              <a:rPr lang="en-US" dirty="0" smtClean="0"/>
              <a:t>Modeling Electronics and Power Systems</a:t>
            </a:r>
            <a:endParaRPr lang="en-US" dirty="0"/>
          </a:p>
        </p:txBody>
      </p:sp>
      <p:sp>
        <p:nvSpPr>
          <p:cNvPr id="4" name="TextBox 3"/>
          <p:cNvSpPr txBox="1"/>
          <p:nvPr/>
        </p:nvSpPr>
        <p:spPr>
          <a:xfrm>
            <a:off x="528355" y="3639741"/>
            <a:ext cx="4033476" cy="1846659"/>
          </a:xfrm>
          <a:prstGeom prst="rect">
            <a:avLst/>
          </a:prstGeom>
          <a:noFill/>
        </p:spPr>
        <p:txBody>
          <a:bodyPr wrap="none" rtlCol="0">
            <a:spAutoFit/>
          </a:bodyPr>
          <a:lstStyle/>
          <a:p>
            <a:pPr algn="ctr"/>
            <a:r>
              <a:rPr lang="en-US" b="1" i="1" dirty="0" smtClean="0">
                <a:solidFill>
                  <a:schemeClr val="accent3"/>
                </a:solidFill>
                <a:latin typeface="Arial" pitchFamily="34" charset="0"/>
                <a:cs typeface="Arial" pitchFamily="34" charset="0"/>
              </a:rPr>
              <a:t>SimElectronics</a:t>
            </a:r>
          </a:p>
          <a:p>
            <a:pPr algn="ctr"/>
            <a:r>
              <a:rPr lang="en-US" sz="1600" dirty="0">
                <a:solidFill>
                  <a:schemeClr val="accent5">
                    <a:lumMod val="50000"/>
                  </a:schemeClr>
                </a:solidFill>
                <a:latin typeface="Arial" pitchFamily="34" charset="0"/>
                <a:cs typeface="Arial" pitchFamily="34" charset="0"/>
              </a:rPr>
              <a:t>S</a:t>
            </a:r>
            <a:r>
              <a:rPr lang="en-US" sz="1600" dirty="0" smtClean="0">
                <a:solidFill>
                  <a:schemeClr val="accent5">
                    <a:lumMod val="50000"/>
                  </a:schemeClr>
                </a:solidFill>
                <a:latin typeface="Arial" pitchFamily="34" charset="0"/>
                <a:cs typeface="Arial" pitchFamily="34" charset="0"/>
              </a:rPr>
              <a:t>imultaneous nonlinear equations solution</a:t>
            </a:r>
          </a:p>
          <a:p>
            <a:pPr algn="ctr"/>
            <a:r>
              <a:rPr lang="en-US" sz="1600" dirty="0" smtClean="0">
                <a:solidFill>
                  <a:schemeClr val="accent5">
                    <a:lumMod val="50000"/>
                  </a:schemeClr>
                </a:solidFill>
                <a:latin typeface="Arial" pitchFamily="34" charset="0"/>
                <a:cs typeface="Arial" pitchFamily="34" charset="0"/>
              </a:rPr>
              <a:t>SPICE level switching device models</a:t>
            </a:r>
          </a:p>
          <a:p>
            <a:pPr algn="ctr"/>
            <a:r>
              <a:rPr lang="en-US" sz="1600" dirty="0" smtClean="0">
                <a:solidFill>
                  <a:schemeClr val="accent5">
                    <a:lumMod val="50000"/>
                  </a:schemeClr>
                </a:solidFill>
                <a:latin typeface="Arial" pitchFamily="34" charset="0"/>
                <a:cs typeface="Arial" pitchFamily="34" charset="0"/>
              </a:rPr>
              <a:t>Include switching losses</a:t>
            </a:r>
          </a:p>
          <a:p>
            <a:pPr algn="ctr"/>
            <a:r>
              <a:rPr lang="en-US" sz="1600" dirty="0" smtClean="0">
                <a:solidFill>
                  <a:schemeClr val="accent5">
                    <a:lumMod val="50000"/>
                  </a:schemeClr>
                </a:solidFill>
                <a:latin typeface="Arial" pitchFamily="34" charset="0"/>
                <a:cs typeface="Arial" pitchFamily="34" charset="0"/>
              </a:rPr>
              <a:t>Include parasitic current effects</a:t>
            </a:r>
          </a:p>
          <a:p>
            <a:pPr algn="ctr"/>
            <a:r>
              <a:rPr lang="en-US" sz="1600" dirty="0">
                <a:solidFill>
                  <a:schemeClr val="accent5">
                    <a:lumMod val="50000"/>
                  </a:schemeClr>
                </a:solidFill>
                <a:latin typeface="Arial" pitchFamily="34" charset="0"/>
                <a:cs typeface="Arial" pitchFamily="34" charset="0"/>
              </a:rPr>
              <a:t>Include temperature effects</a:t>
            </a:r>
          </a:p>
          <a:p>
            <a:pPr algn="ctr"/>
            <a:r>
              <a:rPr lang="en-US" sz="1600" dirty="0" smtClean="0">
                <a:solidFill>
                  <a:schemeClr val="accent5">
                    <a:lumMod val="50000"/>
                  </a:schemeClr>
                </a:solidFill>
                <a:latin typeface="Arial" pitchFamily="34" charset="0"/>
                <a:cs typeface="Arial" pitchFamily="34" charset="0"/>
              </a:rPr>
              <a:t>Higher fidelity simulation</a:t>
            </a:r>
            <a:endParaRPr lang="en-US" sz="1600" dirty="0">
              <a:solidFill>
                <a:schemeClr val="accent5">
                  <a:lumMod val="50000"/>
                </a:schemeClr>
              </a:solidFill>
              <a:latin typeface="Arial" pitchFamily="34" charset="0"/>
              <a:cs typeface="Arial" pitchFamily="34" charset="0"/>
            </a:endParaRPr>
          </a:p>
        </p:txBody>
      </p:sp>
      <p:sp>
        <p:nvSpPr>
          <p:cNvPr id="15" name="TextBox 14"/>
          <p:cNvSpPr txBox="1"/>
          <p:nvPr/>
        </p:nvSpPr>
        <p:spPr>
          <a:xfrm>
            <a:off x="4791465" y="1676162"/>
            <a:ext cx="3889205" cy="1600438"/>
          </a:xfrm>
          <a:prstGeom prst="rect">
            <a:avLst/>
          </a:prstGeom>
          <a:noFill/>
        </p:spPr>
        <p:txBody>
          <a:bodyPr wrap="none" rtlCol="0">
            <a:spAutoFit/>
          </a:bodyPr>
          <a:lstStyle/>
          <a:p>
            <a:pPr algn="ctr"/>
            <a:r>
              <a:rPr lang="en-US" b="1" i="1" dirty="0" smtClean="0">
                <a:solidFill>
                  <a:schemeClr val="accent4"/>
                </a:solidFill>
                <a:latin typeface="Arial" pitchFamily="34" charset="0"/>
                <a:cs typeface="Arial" pitchFamily="34" charset="0"/>
              </a:rPr>
              <a:t>SimPowerSystems</a:t>
            </a:r>
          </a:p>
          <a:p>
            <a:pPr algn="ctr"/>
            <a:r>
              <a:rPr lang="en-US" sz="1600" dirty="0" smtClean="0">
                <a:solidFill>
                  <a:schemeClr val="accent5">
                    <a:lumMod val="50000"/>
                  </a:schemeClr>
                </a:solidFill>
                <a:latin typeface="Arial" pitchFamily="34" charset="0"/>
                <a:cs typeface="Arial" pitchFamily="34" charset="0"/>
              </a:rPr>
              <a:t>Piecewise linear systems solution</a:t>
            </a:r>
          </a:p>
          <a:p>
            <a:pPr algn="ctr"/>
            <a:r>
              <a:rPr lang="en-US" sz="1600" dirty="0" smtClean="0">
                <a:solidFill>
                  <a:schemeClr val="accent5">
                    <a:lumMod val="50000"/>
                  </a:schemeClr>
                </a:solidFill>
                <a:latin typeface="Arial" pitchFamily="34" charset="0"/>
                <a:cs typeface="Arial" pitchFamily="34" charset="0"/>
              </a:rPr>
              <a:t>Multiphase bridges and pulse generators</a:t>
            </a:r>
          </a:p>
          <a:p>
            <a:pPr algn="ctr"/>
            <a:r>
              <a:rPr lang="en-US" sz="1600" dirty="0" smtClean="0">
                <a:solidFill>
                  <a:schemeClr val="accent5">
                    <a:lumMod val="50000"/>
                  </a:schemeClr>
                </a:solidFill>
                <a:latin typeface="Arial" pitchFamily="34" charset="0"/>
                <a:cs typeface="Arial" pitchFamily="34" charset="0"/>
              </a:rPr>
              <a:t>Detailed and average voltage models</a:t>
            </a:r>
          </a:p>
          <a:p>
            <a:pPr algn="ctr"/>
            <a:r>
              <a:rPr lang="en-US" sz="1600" dirty="0" smtClean="0">
                <a:solidFill>
                  <a:schemeClr val="accent5">
                    <a:lumMod val="50000"/>
                  </a:schemeClr>
                </a:solidFill>
                <a:latin typeface="Arial" pitchFamily="34" charset="0"/>
                <a:cs typeface="Arial" pitchFamily="34" charset="0"/>
              </a:rPr>
              <a:t>Transient and harmonic analysis</a:t>
            </a:r>
          </a:p>
          <a:p>
            <a:pPr algn="ctr"/>
            <a:r>
              <a:rPr lang="en-US" sz="1600" dirty="0" smtClean="0">
                <a:solidFill>
                  <a:schemeClr val="accent5">
                    <a:lumMod val="50000"/>
                  </a:schemeClr>
                </a:solidFill>
                <a:latin typeface="Arial" pitchFamily="34" charset="0"/>
                <a:cs typeface="Arial" pitchFamily="34" charset="0"/>
              </a:rPr>
              <a:t>Faster simulation</a:t>
            </a:r>
          </a:p>
        </p:txBody>
      </p:sp>
      <p:sp>
        <p:nvSpPr>
          <p:cNvPr id="8" name="Rectangle 7"/>
          <p:cNvSpPr/>
          <p:nvPr/>
        </p:nvSpPr>
        <p:spPr>
          <a:xfrm>
            <a:off x="457201" y="5943600"/>
            <a:ext cx="4187951" cy="400110"/>
          </a:xfrm>
          <a:prstGeom prst="rect">
            <a:avLst/>
          </a:prstGeom>
          <a:solidFill>
            <a:schemeClr val="accent5">
              <a:lumMod val="20000"/>
              <a:lumOff val="80000"/>
            </a:schemeClr>
          </a:solidFill>
        </p:spPr>
        <p:txBody>
          <a:bodyPr wrap="square">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se_dcdcbuckconverter</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sp>
        <p:nvSpPr>
          <p:cNvPr id="11" name="Rectangle 10"/>
          <p:cNvSpPr/>
          <p:nvPr/>
        </p:nvSpPr>
        <p:spPr>
          <a:xfrm>
            <a:off x="4645152" y="5943600"/>
            <a:ext cx="4187918" cy="400110"/>
          </a:xfrm>
          <a:prstGeom prst="rect">
            <a:avLst/>
          </a:prstGeom>
          <a:solidFill>
            <a:schemeClr val="accent5">
              <a:lumMod val="20000"/>
              <a:lumOff val="80000"/>
            </a:schemeClr>
          </a:solidFill>
        </p:spPr>
        <p:txBody>
          <a:bodyPr wrap="square">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sps_dcdcbuckconverter</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559513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6" name="Group 10245"/>
          <p:cNvGrpSpPr>
            <a:grpSpLocks noChangeAspect="1"/>
          </p:cNvGrpSpPr>
          <p:nvPr/>
        </p:nvGrpSpPr>
        <p:grpSpPr>
          <a:xfrm>
            <a:off x="4475291" y="1971707"/>
            <a:ext cx="4516309" cy="2882438"/>
            <a:chOff x="3420497" y="1743107"/>
            <a:chExt cx="5645386" cy="3603048"/>
          </a:xfrm>
        </p:grpSpPr>
        <p:pic>
          <p:nvPicPr>
            <p:cNvPr id="1026" name="Picture 2" descr="C:\Users\cosorio\AppData\Local\Temp\SNAGHTML8dd5c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0497" y="1743107"/>
              <a:ext cx="5645386" cy="3603048"/>
            </a:xfrm>
            <a:prstGeom prst="rect">
              <a:avLst/>
            </a:prstGeom>
            <a:noFill/>
            <a:extLst>
              <a:ext uri="{909E8E84-426E-40DD-AFC4-6F175D3DCCD1}">
                <a14:hiddenFill xmlns:a14="http://schemas.microsoft.com/office/drawing/2010/main">
                  <a:solidFill>
                    <a:srgbClr val="FFFFFF"/>
                  </a:solidFill>
                </a14:hiddenFill>
              </a:ext>
            </a:extLst>
          </p:spPr>
        </p:pic>
        <p:sp>
          <p:nvSpPr>
            <p:cNvPr id="10245" name="Rectangle 10244"/>
            <p:cNvSpPr/>
            <p:nvPr/>
          </p:nvSpPr>
          <p:spPr>
            <a:xfrm>
              <a:off x="3437179" y="1752600"/>
              <a:ext cx="5478221" cy="35814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
        <p:nvSpPr>
          <p:cNvPr id="26" name="Freeform 25"/>
          <p:cNvSpPr/>
          <p:nvPr/>
        </p:nvSpPr>
        <p:spPr>
          <a:xfrm>
            <a:off x="4535424" y="3777616"/>
            <a:ext cx="2213676" cy="1327784"/>
          </a:xfrm>
          <a:custGeom>
            <a:avLst/>
            <a:gdLst>
              <a:gd name="connsiteX0" fmla="*/ 0 w 1281545"/>
              <a:gd name="connsiteY0" fmla="*/ 949036 h 949036"/>
              <a:gd name="connsiteX1" fmla="*/ 401781 w 1281545"/>
              <a:gd name="connsiteY1" fmla="*/ 193963 h 949036"/>
              <a:gd name="connsiteX2" fmla="*/ 1281545 w 1281545"/>
              <a:gd name="connsiteY2" fmla="*/ 0 h 949036"/>
            </a:gdLst>
            <a:ahLst/>
            <a:cxnLst>
              <a:cxn ang="0">
                <a:pos x="connsiteX0" y="connsiteY0"/>
              </a:cxn>
              <a:cxn ang="0">
                <a:pos x="connsiteX1" y="connsiteY1"/>
              </a:cxn>
              <a:cxn ang="0">
                <a:pos x="connsiteX2" y="connsiteY2"/>
              </a:cxn>
            </a:cxnLst>
            <a:rect l="l" t="t" r="r" b="b"/>
            <a:pathLst>
              <a:path w="1281545" h="949036">
                <a:moveTo>
                  <a:pt x="0" y="949036"/>
                </a:moveTo>
                <a:cubicBezTo>
                  <a:pt x="94095" y="650586"/>
                  <a:pt x="188190" y="352136"/>
                  <a:pt x="401781" y="193963"/>
                </a:cubicBezTo>
                <a:cubicBezTo>
                  <a:pt x="615372" y="35790"/>
                  <a:pt x="948458" y="17895"/>
                  <a:pt x="1281545" y="0"/>
                </a:cubicBezTo>
              </a:path>
            </a:pathLst>
          </a:custGeom>
          <a:noFill/>
          <a:ln w="38100">
            <a:solidFill>
              <a:schemeClr val="accent3"/>
            </a:solidFill>
            <a:prstDash val="sysDot"/>
          </a:ln>
          <a:effectLst>
            <a:outerShdw blurRad="127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4727448" y="3108960"/>
            <a:ext cx="2213676" cy="1327784"/>
          </a:xfrm>
          <a:custGeom>
            <a:avLst/>
            <a:gdLst>
              <a:gd name="connsiteX0" fmla="*/ 0 w 1281545"/>
              <a:gd name="connsiteY0" fmla="*/ 949036 h 949036"/>
              <a:gd name="connsiteX1" fmla="*/ 401781 w 1281545"/>
              <a:gd name="connsiteY1" fmla="*/ 193963 h 949036"/>
              <a:gd name="connsiteX2" fmla="*/ 1281545 w 1281545"/>
              <a:gd name="connsiteY2" fmla="*/ 0 h 949036"/>
            </a:gdLst>
            <a:ahLst/>
            <a:cxnLst>
              <a:cxn ang="0">
                <a:pos x="connsiteX0" y="connsiteY0"/>
              </a:cxn>
              <a:cxn ang="0">
                <a:pos x="connsiteX1" y="connsiteY1"/>
              </a:cxn>
              <a:cxn ang="0">
                <a:pos x="connsiteX2" y="connsiteY2"/>
              </a:cxn>
            </a:cxnLst>
            <a:rect l="l" t="t" r="r" b="b"/>
            <a:pathLst>
              <a:path w="1281545" h="949036">
                <a:moveTo>
                  <a:pt x="0" y="949036"/>
                </a:moveTo>
                <a:cubicBezTo>
                  <a:pt x="94095" y="650586"/>
                  <a:pt x="188190" y="352136"/>
                  <a:pt x="401781" y="193963"/>
                </a:cubicBezTo>
                <a:cubicBezTo>
                  <a:pt x="615372" y="35790"/>
                  <a:pt x="948458" y="17895"/>
                  <a:pt x="1281545" y="0"/>
                </a:cubicBezTo>
              </a:path>
            </a:pathLst>
          </a:custGeom>
          <a:noFill/>
          <a:ln w="38100">
            <a:solidFill>
              <a:schemeClr val="accent3"/>
            </a:solidFill>
            <a:prstDash val="sysDot"/>
          </a:ln>
          <a:effectLst>
            <a:outerShdw blurRad="127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41" name="Group 10240"/>
          <p:cNvGrpSpPr>
            <a:grpSpLocks noChangeAspect="1"/>
          </p:cNvGrpSpPr>
          <p:nvPr/>
        </p:nvGrpSpPr>
        <p:grpSpPr>
          <a:xfrm>
            <a:off x="544044" y="1893332"/>
            <a:ext cx="3799356" cy="3057334"/>
            <a:chOff x="304800" y="1512332"/>
            <a:chExt cx="4749195" cy="3821668"/>
          </a:xfrm>
        </p:grpSpPr>
        <p:pic>
          <p:nvPicPr>
            <p:cNvPr id="30" name="Picture 29"/>
            <p:cNvPicPr>
              <a:picLocks noChangeAspect="1"/>
            </p:cNvPicPr>
            <p:nvPr/>
          </p:nvPicPr>
          <p:blipFill>
            <a:blip r:embed="rId3"/>
            <a:stretch>
              <a:fillRect/>
            </a:stretch>
          </p:blipFill>
          <p:spPr>
            <a:xfrm>
              <a:off x="304800" y="1611116"/>
              <a:ext cx="4749195" cy="3596952"/>
            </a:xfrm>
            <a:prstGeom prst="rect">
              <a:avLst/>
            </a:prstGeom>
          </p:spPr>
        </p:pic>
        <p:sp>
          <p:nvSpPr>
            <p:cNvPr id="10240" name="Rectangle 10239"/>
            <p:cNvSpPr/>
            <p:nvPr/>
          </p:nvSpPr>
          <p:spPr>
            <a:xfrm>
              <a:off x="304800" y="1512332"/>
              <a:ext cx="4749195" cy="3821668"/>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16" name="Group 15"/>
          <p:cNvGrpSpPr/>
          <p:nvPr/>
        </p:nvGrpSpPr>
        <p:grpSpPr>
          <a:xfrm>
            <a:off x="2057400" y="3547348"/>
            <a:ext cx="4151010" cy="2929652"/>
            <a:chOff x="2615550" y="3459480"/>
            <a:chExt cx="4151010" cy="2929652"/>
          </a:xfrm>
          <a:effectLst>
            <a:outerShdw blurRad="127000" dist="127000" dir="8100000" algn="tr" rotWithShape="0">
              <a:prstClr val="black">
                <a:alpha val="25000"/>
              </a:prstClr>
            </a:outerShdw>
          </a:effectLst>
        </p:grpSpPr>
        <p:cxnSp>
          <p:nvCxnSpPr>
            <p:cNvPr id="5" name="Straight Arrow Connector 4"/>
            <p:cNvCxnSpPr/>
            <p:nvPr/>
          </p:nvCxnSpPr>
          <p:spPr>
            <a:xfrm>
              <a:off x="3108960" y="6019800"/>
              <a:ext cx="3657600" cy="0"/>
            </a:xfrm>
            <a:prstGeom prst="straightConnector1">
              <a:avLst/>
            </a:prstGeom>
            <a:ln w="38100">
              <a:solidFill>
                <a:schemeClr val="accent5">
                  <a:lumMod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a:off x="1844041" y="4739640"/>
              <a:ext cx="2560320" cy="0"/>
            </a:xfrm>
            <a:prstGeom prst="straightConnector1">
              <a:avLst/>
            </a:prstGeom>
            <a:ln w="38100">
              <a:solidFill>
                <a:schemeClr val="accent5">
                  <a:lumMod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4505902" y="6019800"/>
                  <a:ext cx="590738" cy="369332"/>
                </a:xfrm>
                <a:prstGeom prst="rect">
                  <a:avLst/>
                </a:prstGeom>
                <a:noFill/>
                <a:ln w="3810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cs typeface="Arial" pitchFamily="34" charset="0"/>
                              </a:rPr>
                            </m:ctrlPr>
                          </m:sSubPr>
                          <m:e>
                            <m:r>
                              <m:rPr>
                                <m:sty m:val="p"/>
                              </m:rPr>
                              <a:rPr lang="en-US" b="0" i="0" smtClean="0">
                                <a:solidFill>
                                  <a:schemeClr val="accent5">
                                    <a:lumMod val="50000"/>
                                  </a:schemeClr>
                                </a:solidFill>
                                <a:latin typeface="Cambria Math"/>
                                <a:cs typeface="Arial" pitchFamily="34" charset="0"/>
                              </a:rPr>
                              <m:t>V</m:t>
                            </m:r>
                          </m:e>
                          <m:sub>
                            <m:r>
                              <m:rPr>
                                <m:sty m:val="p"/>
                              </m:rPr>
                              <a:rPr lang="en-US" b="0" i="0" smtClean="0">
                                <a:solidFill>
                                  <a:schemeClr val="accent5">
                                    <a:lumMod val="50000"/>
                                  </a:schemeClr>
                                </a:solidFill>
                                <a:latin typeface="Cambria Math" panose="02040503050406030204" pitchFamily="18" charset="0"/>
                                <a:cs typeface="Arial" pitchFamily="34" charset="0"/>
                              </a:rPr>
                              <m:t>CE</m:t>
                            </m:r>
                          </m:sub>
                        </m:sSub>
                      </m:oMath>
                    </m:oMathPara>
                  </a14:m>
                  <a:endParaRPr lang="en-US" dirty="0">
                    <a:solidFill>
                      <a:schemeClr val="accent5">
                        <a:lumMod val="50000"/>
                      </a:schemeClr>
                    </a:solidFill>
                    <a:latin typeface="Arial" pitchFamily="34" charset="0"/>
                    <a:cs typeface="Arial"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505902" y="6019800"/>
                  <a:ext cx="590738" cy="369332"/>
                </a:xfrm>
                <a:prstGeom prst="rect">
                  <a:avLst/>
                </a:prstGeom>
                <a:blipFill rotWithShape="0">
                  <a:blip r:embed="rId4"/>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615550" y="4712732"/>
                  <a:ext cx="546880" cy="369332"/>
                </a:xfrm>
                <a:prstGeom prst="rect">
                  <a:avLst/>
                </a:prstGeom>
                <a:noFill/>
                <a:ln w="3810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cs typeface="Arial" pitchFamily="34" charset="0"/>
                              </a:rPr>
                            </m:ctrlPr>
                          </m:sSubPr>
                          <m:e>
                            <m:r>
                              <m:rPr>
                                <m:sty m:val="p"/>
                              </m:rPr>
                              <a:rPr lang="en-US" b="0" i="0" smtClean="0">
                                <a:solidFill>
                                  <a:schemeClr val="accent5">
                                    <a:lumMod val="50000"/>
                                  </a:schemeClr>
                                </a:solidFill>
                                <a:latin typeface="Cambria Math"/>
                                <a:cs typeface="Arial" pitchFamily="34" charset="0"/>
                              </a:rPr>
                              <m:t>I</m:t>
                            </m:r>
                          </m:e>
                          <m:sub>
                            <m:r>
                              <m:rPr>
                                <m:sty m:val="p"/>
                              </m:rPr>
                              <a:rPr lang="en-US" b="0" i="0" smtClean="0">
                                <a:solidFill>
                                  <a:schemeClr val="accent5">
                                    <a:lumMod val="50000"/>
                                  </a:schemeClr>
                                </a:solidFill>
                                <a:latin typeface="Cambria Math" panose="02040503050406030204" pitchFamily="18" charset="0"/>
                                <a:cs typeface="Arial" pitchFamily="34" charset="0"/>
                              </a:rPr>
                              <m:t>CE</m:t>
                            </m:r>
                          </m:sub>
                        </m:sSub>
                      </m:oMath>
                    </m:oMathPara>
                  </a14:m>
                  <a:endParaRPr lang="en-US" dirty="0">
                    <a:solidFill>
                      <a:schemeClr val="accent5">
                        <a:lumMod val="50000"/>
                      </a:schemeClr>
                    </a:solidFill>
                    <a:latin typeface="Arial" pitchFamily="34" charset="0"/>
                    <a:cs typeface="Arial" pitchFamily="34"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615550" y="4712732"/>
                  <a:ext cx="546880" cy="369332"/>
                </a:xfrm>
                <a:prstGeom prst="rect">
                  <a:avLst/>
                </a:prstGeom>
                <a:blipFill rotWithShape="0">
                  <a:blip r:embed="rId5"/>
                  <a:stretch>
                    <a:fillRect b="-1667"/>
                  </a:stretch>
                </a:blipFill>
                <a:ln w="38100">
                  <a:noFill/>
                </a:ln>
              </p:spPr>
              <p:txBody>
                <a:bodyPr/>
                <a:lstStyle/>
                <a:p>
                  <a:r>
                    <a:rPr lang="en-US">
                      <a:noFill/>
                    </a:rPr>
                    <a:t> </a:t>
                  </a:r>
                </a:p>
              </p:txBody>
            </p:sp>
          </mc:Fallback>
        </mc:AlternateContent>
      </p:grpSp>
      <p:grpSp>
        <p:nvGrpSpPr>
          <p:cNvPr id="29" name="Group 28"/>
          <p:cNvGrpSpPr/>
          <p:nvPr/>
        </p:nvGrpSpPr>
        <p:grpSpPr>
          <a:xfrm>
            <a:off x="2569015" y="3777067"/>
            <a:ext cx="2429387" cy="2304288"/>
            <a:chOff x="2971800" y="3639312"/>
            <a:chExt cx="2429387" cy="2304288"/>
          </a:xfrm>
          <a:effectLst>
            <a:outerShdw blurRad="127000" dist="127000" dir="8100000" algn="tr" rotWithShape="0">
              <a:prstClr val="black">
                <a:alpha val="25000"/>
              </a:prstClr>
            </a:outerShdw>
          </a:effectLst>
        </p:grpSpPr>
        <p:cxnSp>
          <p:nvCxnSpPr>
            <p:cNvPr id="10" name="Straight Connector 9"/>
            <p:cNvCxnSpPr/>
            <p:nvPr/>
          </p:nvCxnSpPr>
          <p:spPr>
            <a:xfrm>
              <a:off x="2971800" y="5943600"/>
              <a:ext cx="990598"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Freeform 11"/>
            <p:cNvSpPr/>
            <p:nvPr/>
          </p:nvSpPr>
          <p:spPr>
            <a:xfrm rot="21420000">
              <a:off x="3898390" y="3639312"/>
              <a:ext cx="1502797" cy="2272058"/>
            </a:xfrm>
            <a:custGeom>
              <a:avLst/>
              <a:gdLst>
                <a:gd name="connsiteX0" fmla="*/ 0 w 1502797"/>
                <a:gd name="connsiteY0" fmla="*/ 2266121 h 2272058"/>
                <a:gd name="connsiteX1" fmla="*/ 556591 w 1502797"/>
                <a:gd name="connsiteY1" fmla="*/ 2162754 h 2272058"/>
                <a:gd name="connsiteX2" fmla="*/ 954157 w 1502797"/>
                <a:gd name="connsiteY2" fmla="*/ 1518699 h 2272058"/>
                <a:gd name="connsiteX3" fmla="*/ 1502797 w 1502797"/>
                <a:gd name="connsiteY3" fmla="*/ 0 h 2272058"/>
              </a:gdLst>
              <a:ahLst/>
              <a:cxnLst>
                <a:cxn ang="0">
                  <a:pos x="connsiteX0" y="connsiteY0"/>
                </a:cxn>
                <a:cxn ang="0">
                  <a:pos x="connsiteX1" y="connsiteY1"/>
                </a:cxn>
                <a:cxn ang="0">
                  <a:pos x="connsiteX2" y="connsiteY2"/>
                </a:cxn>
                <a:cxn ang="0">
                  <a:pos x="connsiteX3" y="connsiteY3"/>
                </a:cxn>
              </a:cxnLst>
              <a:rect l="l" t="t" r="r" b="b"/>
              <a:pathLst>
                <a:path w="1502797" h="2272058">
                  <a:moveTo>
                    <a:pt x="0" y="2266121"/>
                  </a:moveTo>
                  <a:cubicBezTo>
                    <a:pt x="198782" y="2276722"/>
                    <a:pt x="397565" y="2287324"/>
                    <a:pt x="556591" y="2162754"/>
                  </a:cubicBezTo>
                  <a:cubicBezTo>
                    <a:pt x="715617" y="2038184"/>
                    <a:pt x="796456" y="1879158"/>
                    <a:pt x="954157" y="1518699"/>
                  </a:cubicBezTo>
                  <a:cubicBezTo>
                    <a:pt x="1111858" y="1158240"/>
                    <a:pt x="1307327" y="579120"/>
                    <a:pt x="1502797" y="0"/>
                  </a:cubicBezTo>
                </a:path>
              </a:pathLst>
            </a:cu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569015" y="3749040"/>
            <a:ext cx="2389632" cy="2340864"/>
            <a:chOff x="609600" y="2176272"/>
            <a:chExt cx="2389632" cy="2340864"/>
          </a:xfrm>
          <a:effectLst>
            <a:outerShdw blurRad="127000" dist="127000" dir="8100000" algn="tr" rotWithShape="0">
              <a:prstClr val="black">
                <a:alpha val="25000"/>
              </a:prstClr>
            </a:outerShdw>
          </a:effectLst>
        </p:grpSpPr>
        <p:cxnSp>
          <p:nvCxnSpPr>
            <p:cNvPr id="19" name="Straight Connector 18"/>
            <p:cNvCxnSpPr/>
            <p:nvPr/>
          </p:nvCxnSpPr>
          <p:spPr>
            <a:xfrm>
              <a:off x="609600" y="4498848"/>
              <a:ext cx="1682496" cy="0"/>
            </a:xfrm>
            <a:prstGeom prst="line">
              <a:avLst/>
            </a:prstGeom>
            <a:ln w="38100"/>
            <a:effectLst/>
          </p:spPr>
          <p:style>
            <a:lnRef idx="3">
              <a:schemeClr val="accent4"/>
            </a:lnRef>
            <a:fillRef idx="0">
              <a:schemeClr val="accent4"/>
            </a:fillRef>
            <a:effectRef idx="2">
              <a:schemeClr val="accent4"/>
            </a:effectRef>
            <a:fontRef idx="minor">
              <a:schemeClr val="tx1"/>
            </a:fontRef>
          </p:style>
        </p:cxnSp>
        <p:cxnSp>
          <p:nvCxnSpPr>
            <p:cNvPr id="21" name="Straight Connector 20"/>
            <p:cNvCxnSpPr/>
            <p:nvPr/>
          </p:nvCxnSpPr>
          <p:spPr>
            <a:xfrm rot="21540000" flipV="1">
              <a:off x="2267712" y="2176272"/>
              <a:ext cx="731520" cy="2340864"/>
            </a:xfrm>
            <a:prstGeom prst="line">
              <a:avLst/>
            </a:prstGeom>
            <a:ln w="38100"/>
            <a:effectLst/>
          </p:spPr>
          <p:style>
            <a:lnRef idx="3">
              <a:schemeClr val="accent4"/>
            </a:lnRef>
            <a:fillRef idx="0">
              <a:schemeClr val="accent4"/>
            </a:fillRef>
            <a:effectRef idx="2">
              <a:schemeClr val="accent4"/>
            </a:effectRef>
            <a:fontRef idx="minor">
              <a:schemeClr val="tx1"/>
            </a:fontRef>
          </p:style>
        </p:cxnSp>
      </p:grpSp>
      <p:sp>
        <p:nvSpPr>
          <p:cNvPr id="2" name="Title 1"/>
          <p:cNvSpPr>
            <a:spLocks noGrp="1"/>
          </p:cNvSpPr>
          <p:nvPr>
            <p:ph type="title"/>
          </p:nvPr>
        </p:nvSpPr>
        <p:spPr>
          <a:xfrm>
            <a:off x="457200" y="457200"/>
            <a:ext cx="8077200" cy="990600"/>
          </a:xfrm>
        </p:spPr>
        <p:txBody>
          <a:bodyPr/>
          <a:lstStyle/>
          <a:p>
            <a:r>
              <a:rPr lang="en-US" dirty="0"/>
              <a:t>SimElectronics or SimPowerSystems?</a:t>
            </a:r>
            <a:endParaRPr lang="en-US" dirty="0">
              <a:solidFill>
                <a:schemeClr val="accent4"/>
              </a:solidFill>
            </a:endParaRPr>
          </a:p>
        </p:txBody>
      </p:sp>
      <p:sp>
        <p:nvSpPr>
          <p:cNvPr id="6" name="TextBox 5"/>
          <p:cNvSpPr txBox="1"/>
          <p:nvPr/>
        </p:nvSpPr>
        <p:spPr>
          <a:xfrm>
            <a:off x="5608778" y="1600200"/>
            <a:ext cx="2249334" cy="369332"/>
          </a:xfrm>
          <a:prstGeom prst="rect">
            <a:avLst/>
          </a:prstGeom>
          <a:noFill/>
        </p:spPr>
        <p:txBody>
          <a:bodyPr wrap="none" rtlCol="0">
            <a:spAutoFit/>
          </a:bodyPr>
          <a:lstStyle/>
          <a:p>
            <a:pPr algn="ctr"/>
            <a:r>
              <a:rPr lang="en-US" b="1" i="1" dirty="0">
                <a:solidFill>
                  <a:schemeClr val="accent4"/>
                </a:solidFill>
                <a:latin typeface="Arial" pitchFamily="34" charset="0"/>
                <a:cs typeface="Arial" pitchFamily="34" charset="0"/>
              </a:rPr>
              <a:t>SimPowerSystems</a:t>
            </a:r>
          </a:p>
        </p:txBody>
      </p:sp>
      <p:sp>
        <p:nvSpPr>
          <p:cNvPr id="3" name="TextBox 2"/>
          <p:cNvSpPr txBox="1"/>
          <p:nvPr/>
        </p:nvSpPr>
        <p:spPr>
          <a:xfrm>
            <a:off x="1387312" y="1600200"/>
            <a:ext cx="1851789" cy="369332"/>
          </a:xfrm>
          <a:prstGeom prst="rect">
            <a:avLst/>
          </a:prstGeom>
          <a:noFill/>
        </p:spPr>
        <p:txBody>
          <a:bodyPr wrap="none" rtlCol="0">
            <a:spAutoFit/>
          </a:bodyPr>
          <a:lstStyle/>
          <a:p>
            <a:r>
              <a:rPr lang="en-US" b="1" i="1" dirty="0" smtClean="0">
                <a:solidFill>
                  <a:schemeClr val="accent3"/>
                </a:solidFill>
                <a:latin typeface="Arial" pitchFamily="34" charset="0"/>
                <a:cs typeface="Arial" pitchFamily="34" charset="0"/>
              </a:rPr>
              <a:t>SimElectronics</a:t>
            </a:r>
            <a:endParaRPr lang="en-US" b="1" i="1" dirty="0">
              <a:solidFill>
                <a:schemeClr val="accent3"/>
              </a:solidFill>
              <a:latin typeface="Arial" pitchFamily="34" charset="0"/>
              <a:cs typeface="Arial" pitchFamily="34" charset="0"/>
            </a:endParaRPr>
          </a:p>
        </p:txBody>
      </p:sp>
      <p:pic>
        <p:nvPicPr>
          <p:cNvPr id="10251" name="Picture 102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32603" y="1066800"/>
            <a:ext cx="1828800" cy="2438400"/>
          </a:xfrm>
          <a:prstGeom prst="rect">
            <a:avLst/>
          </a:prstGeom>
        </p:spPr>
      </p:pic>
      <p:sp>
        <p:nvSpPr>
          <p:cNvPr id="27" name="Freeform 26"/>
          <p:cNvSpPr/>
          <p:nvPr/>
        </p:nvSpPr>
        <p:spPr>
          <a:xfrm>
            <a:off x="4937760" y="2395728"/>
            <a:ext cx="2213676" cy="1327784"/>
          </a:xfrm>
          <a:custGeom>
            <a:avLst/>
            <a:gdLst>
              <a:gd name="connsiteX0" fmla="*/ 0 w 1281545"/>
              <a:gd name="connsiteY0" fmla="*/ 949036 h 949036"/>
              <a:gd name="connsiteX1" fmla="*/ 401781 w 1281545"/>
              <a:gd name="connsiteY1" fmla="*/ 193963 h 949036"/>
              <a:gd name="connsiteX2" fmla="*/ 1281545 w 1281545"/>
              <a:gd name="connsiteY2" fmla="*/ 0 h 949036"/>
            </a:gdLst>
            <a:ahLst/>
            <a:cxnLst>
              <a:cxn ang="0">
                <a:pos x="connsiteX0" y="connsiteY0"/>
              </a:cxn>
              <a:cxn ang="0">
                <a:pos x="connsiteX1" y="connsiteY1"/>
              </a:cxn>
              <a:cxn ang="0">
                <a:pos x="connsiteX2" y="connsiteY2"/>
              </a:cxn>
            </a:cxnLst>
            <a:rect l="l" t="t" r="r" b="b"/>
            <a:pathLst>
              <a:path w="1281545" h="949036">
                <a:moveTo>
                  <a:pt x="0" y="949036"/>
                </a:moveTo>
                <a:cubicBezTo>
                  <a:pt x="94095" y="650586"/>
                  <a:pt x="188190" y="352136"/>
                  <a:pt x="401781" y="193963"/>
                </a:cubicBezTo>
                <a:cubicBezTo>
                  <a:pt x="615372" y="35790"/>
                  <a:pt x="948458" y="17895"/>
                  <a:pt x="1281545" y="0"/>
                </a:cubicBezTo>
              </a:path>
            </a:pathLst>
          </a:custGeom>
          <a:noFill/>
          <a:ln w="38100">
            <a:solidFill>
              <a:schemeClr val="accent3"/>
            </a:solidFill>
            <a:prstDash val="sysDot"/>
          </a:ln>
          <a:effectLst>
            <a:outerShdw blurRad="127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a:cxnSpLocks noChangeAspect="1"/>
          </p:cNvCxnSpPr>
          <p:nvPr/>
        </p:nvCxnSpPr>
        <p:spPr>
          <a:xfrm rot="21540000" flipV="1">
            <a:off x="4909879" y="2396323"/>
            <a:ext cx="438912" cy="1404518"/>
          </a:xfrm>
          <a:prstGeom prst="line">
            <a:avLst/>
          </a:prstGeom>
          <a:ln w="38100">
            <a:prstDash val="sysDot"/>
          </a:ln>
          <a:effectLst>
            <a:outerShdw blurRad="127000" dist="127000" dir="8100000" algn="tr"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62600" y="3328416"/>
                <a:ext cx="600356" cy="369332"/>
              </a:xfrm>
              <a:prstGeom prst="rect">
                <a:avLst/>
              </a:prstGeom>
              <a:noFill/>
              <a:ln w="38100">
                <a:noFill/>
              </a:ln>
              <a:effectLst>
                <a:outerShdw blurRad="127000" dist="127000" dir="8100000" algn="tr" rotWithShape="0">
                  <a:prstClr val="black">
                    <a:alpha val="25000"/>
                  </a:prstClr>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3"/>
                              </a:solidFill>
                              <a:latin typeface="Cambria Math" panose="02040503050406030204" pitchFamily="18" charset="0"/>
                              <a:cs typeface="Arial" pitchFamily="34" charset="0"/>
                            </a:rPr>
                          </m:ctrlPr>
                        </m:sSubPr>
                        <m:e>
                          <m:r>
                            <m:rPr>
                              <m:sty m:val="p"/>
                            </m:rPr>
                            <a:rPr lang="en-US" b="0" i="0" smtClean="0">
                              <a:solidFill>
                                <a:schemeClr val="accent3"/>
                              </a:solidFill>
                              <a:latin typeface="Cambria Math"/>
                              <a:cs typeface="Arial" pitchFamily="34" charset="0"/>
                            </a:rPr>
                            <m:t>V</m:t>
                          </m:r>
                        </m:e>
                        <m:sub>
                          <m:r>
                            <m:rPr>
                              <m:sty m:val="p"/>
                            </m:rPr>
                            <a:rPr lang="en-US" b="0" i="0" smtClean="0">
                              <a:solidFill>
                                <a:schemeClr val="accent3"/>
                              </a:solidFill>
                              <a:latin typeface="Cambria Math" panose="02040503050406030204" pitchFamily="18" charset="0"/>
                              <a:cs typeface="Arial" pitchFamily="34" charset="0"/>
                            </a:rPr>
                            <m:t>BE</m:t>
                          </m:r>
                        </m:sub>
                      </m:sSub>
                    </m:oMath>
                  </m:oMathPara>
                </a14:m>
                <a:endParaRPr lang="en-US" dirty="0">
                  <a:solidFill>
                    <a:schemeClr val="accent3"/>
                  </a:solidFill>
                  <a:latin typeface="Arial" pitchFamily="34" charset="0"/>
                  <a:cs typeface="Arial"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5562600" y="3328416"/>
                <a:ext cx="600356" cy="369332"/>
              </a:xfrm>
              <a:prstGeom prst="rect">
                <a:avLst/>
              </a:prstGeom>
              <a:blipFill rotWithShape="0">
                <a:blip r:embed="rId7"/>
                <a:stretch>
                  <a:fillRect/>
                </a:stretch>
              </a:blipFill>
              <a:ln w="38100">
                <a:noFill/>
              </a:ln>
              <a:effectLst>
                <a:outerShdw blurRad="127000" dist="127000" dir="8100000" algn="tr" rotWithShape="0">
                  <a:prstClr val="black">
                    <a:alpha val="25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88296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down)">
                                      <p:cBhvr>
                                        <p:cTn id="17" dur="500"/>
                                        <p:tgtEl>
                                          <p:spTgt spid="31"/>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down)">
                                      <p:cBhvr>
                                        <p:cTn id="25" dur="500"/>
                                        <p:tgtEl>
                                          <p:spTgt spid="25"/>
                                        </p:tgtEl>
                                      </p:cBhvr>
                                    </p:animEffect>
                                  </p:childTnLst>
                                </p:cTn>
                              </p:par>
                            </p:childTnLst>
                          </p:cTn>
                        </p:par>
                        <p:par>
                          <p:cTn id="26" fill="hold">
                            <p:stCondLst>
                              <p:cond delay="500"/>
                            </p:stCondLst>
                            <p:childTnLst>
                              <p:par>
                                <p:cTn id="27" presetID="22" presetClass="entr" presetSubtype="4"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down)">
                                      <p:cBhvr>
                                        <p:cTn id="29" dur="500"/>
                                        <p:tgtEl>
                                          <p:spTgt spid="26"/>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P spid="27" grpId="0" animBg="1"/>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2304" y="2926080"/>
            <a:ext cx="2364827" cy="302698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2926080"/>
            <a:ext cx="2360098" cy="302698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4720" y="1280160"/>
            <a:ext cx="5401266" cy="1702676"/>
          </a:xfrm>
          <a:prstGeom prst="rect">
            <a:avLst/>
          </a:prstGeom>
        </p:spPr>
      </p:pic>
      <p:sp>
        <p:nvSpPr>
          <p:cNvPr id="2" name="Title 1"/>
          <p:cNvSpPr>
            <a:spLocks noGrp="1"/>
          </p:cNvSpPr>
          <p:nvPr>
            <p:ph type="title"/>
          </p:nvPr>
        </p:nvSpPr>
        <p:spPr>
          <a:xfrm>
            <a:off x="457200" y="457200"/>
            <a:ext cx="8077200" cy="990600"/>
          </a:xfrm>
        </p:spPr>
        <p:txBody>
          <a:bodyPr/>
          <a:lstStyle/>
          <a:p>
            <a:r>
              <a:rPr lang="en-US" dirty="0"/>
              <a:t>SimElectronics or SimPowerSystems?</a:t>
            </a:r>
            <a:endParaRPr lang="en-US" dirty="0">
              <a:solidFill>
                <a:schemeClr val="accent4"/>
              </a:solidFill>
            </a:endParaRPr>
          </a:p>
        </p:txBody>
      </p:sp>
      <p:sp>
        <p:nvSpPr>
          <p:cNvPr id="24" name="TextBox 23"/>
          <p:cNvSpPr txBox="1"/>
          <p:nvPr/>
        </p:nvSpPr>
        <p:spPr>
          <a:xfrm>
            <a:off x="365760" y="5943600"/>
            <a:ext cx="8321040" cy="400110"/>
          </a:xfrm>
          <a:prstGeom prst="rect">
            <a:avLst/>
          </a:prstGeom>
          <a:solidFill>
            <a:schemeClr val="accent5">
              <a:lumMod val="20000"/>
              <a:lumOff val="80000"/>
            </a:schemeClr>
          </a:solidFill>
        </p:spPr>
        <p:txBody>
          <a:bodyPr wrap="square" rtlCol="0">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edit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compare_powersupply</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grpSp>
        <p:nvGrpSpPr>
          <p:cNvPr id="7" name="Group 6"/>
          <p:cNvGrpSpPr/>
          <p:nvPr/>
        </p:nvGrpSpPr>
        <p:grpSpPr>
          <a:xfrm>
            <a:off x="850392" y="3429000"/>
            <a:ext cx="2438386" cy="2020852"/>
            <a:chOff x="850392" y="3429000"/>
            <a:chExt cx="2438386" cy="2020852"/>
          </a:xfrm>
        </p:grpSpPr>
        <p:pic>
          <p:nvPicPr>
            <p:cNvPr id="4" name="Picture 3"/>
            <p:cNvPicPr>
              <a:picLocks noChangeAspect="1"/>
            </p:cNvPicPr>
            <p:nvPr/>
          </p:nvPicPr>
          <p:blipFill rotWithShape="1">
            <a:blip r:embed="rId5"/>
            <a:srcRect l="9140" t="21691" r="4839" b="8154"/>
            <a:stretch/>
          </p:blipFill>
          <p:spPr>
            <a:xfrm>
              <a:off x="850392" y="3712464"/>
              <a:ext cx="2438386" cy="1737388"/>
            </a:xfrm>
            <a:prstGeom prst="rect">
              <a:avLst/>
            </a:prstGeom>
          </p:spPr>
        </p:pic>
        <p:sp>
          <p:nvSpPr>
            <p:cNvPr id="12" name="TextBox 11"/>
            <p:cNvSpPr txBox="1"/>
            <p:nvPr/>
          </p:nvSpPr>
          <p:spPr>
            <a:xfrm>
              <a:off x="1262937" y="3429000"/>
              <a:ext cx="1558440" cy="276999"/>
            </a:xfrm>
            <a:prstGeom prst="rect">
              <a:avLst/>
            </a:prstGeom>
            <a:noFill/>
          </p:spPr>
          <p:txBody>
            <a:bodyPr wrap="none" rtlCol="0">
              <a:spAutoFit/>
            </a:bodyPr>
            <a:lstStyle/>
            <a:p>
              <a:pPr algn="ctr"/>
              <a:r>
                <a:rPr lang="en-US" sz="1200" b="1" i="1" dirty="0">
                  <a:solidFill>
                    <a:schemeClr val="accent4"/>
                  </a:solidFill>
                  <a:latin typeface="Arial" pitchFamily="34" charset="0"/>
                  <a:cs typeface="Arial" pitchFamily="34" charset="0"/>
                </a:rPr>
                <a:t>SimPowerSystems</a:t>
              </a:r>
            </a:p>
          </p:txBody>
        </p:sp>
      </p:grpSp>
      <p:grpSp>
        <p:nvGrpSpPr>
          <p:cNvPr id="3" name="Group 2"/>
          <p:cNvGrpSpPr/>
          <p:nvPr/>
        </p:nvGrpSpPr>
        <p:grpSpPr>
          <a:xfrm>
            <a:off x="786384" y="1295400"/>
            <a:ext cx="2560314" cy="1999111"/>
            <a:chOff x="786384" y="1295400"/>
            <a:chExt cx="2560314" cy="1999111"/>
          </a:xfrm>
        </p:grpSpPr>
        <p:sp>
          <p:nvSpPr>
            <p:cNvPr id="9" name="TextBox 8"/>
            <p:cNvSpPr txBox="1"/>
            <p:nvPr/>
          </p:nvSpPr>
          <p:spPr>
            <a:xfrm>
              <a:off x="1394384" y="1295400"/>
              <a:ext cx="1295547" cy="276999"/>
            </a:xfrm>
            <a:prstGeom prst="rect">
              <a:avLst/>
            </a:prstGeom>
            <a:noFill/>
          </p:spPr>
          <p:txBody>
            <a:bodyPr wrap="none" rtlCol="0">
              <a:spAutoFit/>
            </a:bodyPr>
            <a:lstStyle/>
            <a:p>
              <a:r>
                <a:rPr lang="en-US" sz="1200" b="1" i="1" dirty="0" smtClean="0">
                  <a:solidFill>
                    <a:schemeClr val="accent3"/>
                  </a:solidFill>
                  <a:latin typeface="Arial" pitchFamily="34" charset="0"/>
                  <a:cs typeface="Arial" pitchFamily="34" charset="0"/>
                </a:rPr>
                <a:t>SimElectronics</a:t>
              </a:r>
              <a:endParaRPr lang="en-US" sz="1200" b="1" i="1" dirty="0">
                <a:solidFill>
                  <a:schemeClr val="accent3"/>
                </a:solidFill>
                <a:latin typeface="Arial" pitchFamily="34" charset="0"/>
                <a:cs typeface="Arial" pitchFamily="34" charset="0"/>
              </a:endParaRPr>
            </a:p>
          </p:txBody>
        </p:sp>
        <p:pic>
          <p:nvPicPr>
            <p:cNvPr id="6" name="Picture 5"/>
            <p:cNvPicPr>
              <a:picLocks noChangeAspect="1"/>
            </p:cNvPicPr>
            <p:nvPr/>
          </p:nvPicPr>
          <p:blipFill rotWithShape="1">
            <a:blip r:embed="rId6"/>
            <a:srcRect l="9428" t="21735" r="3186" b="9448"/>
            <a:stretch/>
          </p:blipFill>
          <p:spPr>
            <a:xfrm>
              <a:off x="786384" y="1587636"/>
              <a:ext cx="2560314" cy="1706875"/>
            </a:xfrm>
            <a:prstGeom prst="rect">
              <a:avLst/>
            </a:prstGeom>
          </p:spPr>
        </p:pic>
      </p:grpSp>
    </p:spTree>
    <p:extLst>
      <p:ext uri="{BB962C8B-B14F-4D97-AF65-F5344CB8AC3E}">
        <p14:creationId xmlns:p14="http://schemas.microsoft.com/office/powerpoint/2010/main" val="123948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 and Controls</a:t>
            </a:r>
            <a:endParaRPr lang="en-US" dirty="0"/>
          </a:p>
        </p:txBody>
      </p:sp>
      <p:sp>
        <p:nvSpPr>
          <p:cNvPr id="4" name="Content Placeholder 3"/>
          <p:cNvSpPr>
            <a:spLocks noGrp="1"/>
          </p:cNvSpPr>
          <p:nvPr>
            <p:ph idx="1"/>
          </p:nvPr>
        </p:nvSpPr>
        <p:spPr/>
        <p:txBody>
          <a:bodyPr/>
          <a:lstStyle/>
          <a:p>
            <a:r>
              <a:rPr lang="en-US" dirty="0" smtClean="0"/>
              <a:t>Implement and Debug Logic Graphically</a:t>
            </a:r>
          </a:p>
          <a:p>
            <a:r>
              <a:rPr lang="en-US" dirty="0" smtClean="0"/>
              <a:t>Develop and Test Controls</a:t>
            </a:r>
          </a:p>
          <a:p>
            <a:r>
              <a:rPr lang="en-US" dirty="0" smtClean="0"/>
              <a:t>Code Generation</a:t>
            </a:r>
          </a:p>
          <a:p>
            <a:endParaRPr lang="en-US" dirty="0"/>
          </a:p>
          <a:p>
            <a:r>
              <a:rPr lang="en-US" dirty="0" smtClean="0"/>
              <a:t>Examples:</a:t>
            </a:r>
          </a:p>
          <a:p>
            <a:pPr lvl="1"/>
            <a:r>
              <a:rPr lang="en-US" dirty="0" smtClean="0"/>
              <a:t>Synchronizing Breaker</a:t>
            </a:r>
          </a:p>
          <a:p>
            <a:pPr lvl="1"/>
            <a:r>
              <a:rPr lang="en-US" dirty="0" smtClean="0"/>
              <a:t>Voltage Regulator</a:t>
            </a:r>
            <a:endParaRPr lang="en-US" dirty="0"/>
          </a:p>
        </p:txBody>
      </p:sp>
    </p:spTree>
    <p:extLst>
      <p:ext uri="{BB962C8B-B14F-4D97-AF65-F5344CB8AC3E}">
        <p14:creationId xmlns:p14="http://schemas.microsoft.com/office/powerpoint/2010/main" val="2889751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Verification and Validation</a:t>
            </a:r>
            <a:endParaRPr lang="en-US" dirty="0"/>
          </a:p>
        </p:txBody>
      </p:sp>
      <p:sp>
        <p:nvSpPr>
          <p:cNvPr id="3" name="Content Placeholder 2"/>
          <p:cNvSpPr>
            <a:spLocks noGrp="1"/>
          </p:cNvSpPr>
          <p:nvPr>
            <p:ph idx="1"/>
          </p:nvPr>
        </p:nvSpPr>
        <p:spPr/>
        <p:txBody>
          <a:bodyPr/>
          <a:lstStyle/>
          <a:p>
            <a:r>
              <a:rPr lang="en-US" dirty="0" smtClean="0"/>
              <a:t>Requirements Traceability</a:t>
            </a:r>
          </a:p>
          <a:p>
            <a:r>
              <a:rPr lang="en-US" dirty="0" smtClean="0"/>
              <a:t>Design Validation and Analysis</a:t>
            </a:r>
          </a:p>
          <a:p>
            <a:r>
              <a:rPr lang="en-US" dirty="0" smtClean="0"/>
              <a:t>Test and Verification</a:t>
            </a:r>
          </a:p>
          <a:p>
            <a:endParaRPr lang="en-US" dirty="0" smtClean="0"/>
          </a:p>
          <a:p>
            <a:r>
              <a:rPr lang="en-US" dirty="0" smtClean="0"/>
              <a:t>Examples:</a:t>
            </a:r>
          </a:p>
          <a:p>
            <a:pPr lvl="1"/>
            <a:r>
              <a:rPr lang="en-US" dirty="0" smtClean="0"/>
              <a:t>Aircraft Power Network</a:t>
            </a:r>
          </a:p>
          <a:p>
            <a:pPr lvl="1"/>
            <a:r>
              <a:rPr lang="en-US" dirty="0"/>
              <a:t>Managing Requirements for Fault-Tolerant Fuel Control System</a:t>
            </a:r>
          </a:p>
          <a:p>
            <a:pPr lvl="1" fontAlgn="base"/>
            <a:r>
              <a:rPr lang="en-US" dirty="0"/>
              <a:t>Code Generation Verification Workflow with Simulink Test</a:t>
            </a:r>
          </a:p>
          <a:p>
            <a:pPr lvl="1"/>
            <a:endParaRPr lang="en-US" dirty="0" smtClean="0"/>
          </a:p>
          <a:p>
            <a:endParaRPr lang="en-US" dirty="0"/>
          </a:p>
        </p:txBody>
      </p:sp>
    </p:spTree>
    <p:extLst>
      <p:ext uri="{BB962C8B-B14F-4D97-AF65-F5344CB8AC3E}">
        <p14:creationId xmlns:p14="http://schemas.microsoft.com/office/powerpoint/2010/main" val="1347707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Verification and Validation</a:t>
            </a:r>
            <a:endParaRPr lang="en-US" dirty="0"/>
          </a:p>
        </p:txBody>
      </p:sp>
      <p:sp>
        <p:nvSpPr>
          <p:cNvPr id="3" name="Content Placeholder 2"/>
          <p:cNvSpPr>
            <a:spLocks noGrp="1"/>
          </p:cNvSpPr>
          <p:nvPr>
            <p:ph idx="1"/>
          </p:nvPr>
        </p:nvSpPr>
        <p:spPr/>
        <p:txBody>
          <a:bodyPr/>
          <a:lstStyle/>
          <a:p>
            <a:r>
              <a:rPr lang="en-US" dirty="0" smtClean="0"/>
              <a:t>Model and Code Coverage</a:t>
            </a:r>
          </a:p>
          <a:p>
            <a:r>
              <a:rPr lang="en-US" dirty="0" smtClean="0"/>
              <a:t>Design Error and Bug Detection</a:t>
            </a:r>
          </a:p>
          <a:p>
            <a:r>
              <a:rPr lang="en-US" dirty="0" smtClean="0"/>
              <a:t>Certification, Standards and Code Proving</a:t>
            </a:r>
          </a:p>
          <a:p>
            <a:endParaRPr lang="en-US" dirty="0"/>
          </a:p>
          <a:p>
            <a:r>
              <a:rPr lang="en-US" dirty="0" smtClean="0"/>
              <a:t>Examples:</a:t>
            </a:r>
          </a:p>
          <a:p>
            <a:pPr lvl="1"/>
            <a:r>
              <a:rPr lang="en-US" dirty="0"/>
              <a:t>Top-Level Model Coverage Report</a:t>
            </a:r>
          </a:p>
          <a:p>
            <a:pPr lvl="1"/>
            <a:r>
              <a:rPr lang="en-US" dirty="0"/>
              <a:t>Find Defects from the Polyspace Environment</a:t>
            </a:r>
          </a:p>
          <a:p>
            <a:pPr lvl="1"/>
            <a:r>
              <a:rPr lang="en-US" dirty="0"/>
              <a:t>Workflow for Tool Qualification</a:t>
            </a:r>
          </a:p>
          <a:p>
            <a:pPr lvl="1"/>
            <a:endParaRPr lang="en-US" dirty="0" smtClean="0"/>
          </a:p>
          <a:p>
            <a:endParaRPr lang="en-US" dirty="0"/>
          </a:p>
        </p:txBody>
      </p:sp>
    </p:spTree>
    <p:extLst>
      <p:ext uri="{BB962C8B-B14F-4D97-AF65-F5344CB8AC3E}">
        <p14:creationId xmlns:p14="http://schemas.microsoft.com/office/powerpoint/2010/main" val="4221832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077200" cy="990600"/>
          </a:xfrm>
        </p:spPr>
        <p:txBody>
          <a:bodyPr/>
          <a:lstStyle/>
          <a:p>
            <a:r>
              <a:rPr lang="en-US" sz="3200" dirty="0" smtClean="0"/>
              <a:t>From MathWorks</a:t>
            </a:r>
            <a:endParaRPr lang="en-US" sz="3200" dirty="0"/>
          </a:p>
        </p:txBody>
      </p:sp>
      <p:sp>
        <p:nvSpPr>
          <p:cNvPr id="3" name="Content Placeholder 2"/>
          <p:cNvSpPr>
            <a:spLocks noGrp="1"/>
          </p:cNvSpPr>
          <p:nvPr>
            <p:ph idx="1"/>
          </p:nvPr>
        </p:nvSpPr>
        <p:spPr>
          <a:xfrm>
            <a:off x="457200" y="1447800"/>
            <a:ext cx="7924800" cy="5181600"/>
          </a:xfrm>
        </p:spPr>
        <p:txBody>
          <a:bodyPr>
            <a:normAutofit/>
          </a:bodyPr>
          <a:lstStyle/>
          <a:p>
            <a:r>
              <a:rPr lang="en-US" sz="2000" b="1" dirty="0"/>
              <a:t>Cole Stephens</a:t>
            </a:r>
          </a:p>
          <a:p>
            <a:pPr lvl="1"/>
            <a:r>
              <a:rPr lang="en-US" dirty="0" smtClean="0"/>
              <a:t>Lockheed </a:t>
            </a:r>
            <a:r>
              <a:rPr lang="en-US" dirty="0"/>
              <a:t>Martin Account Manager</a:t>
            </a:r>
          </a:p>
          <a:p>
            <a:pPr lvl="1"/>
            <a:r>
              <a:rPr lang="en-US" dirty="0">
                <a:hlinkClick r:id="rId3"/>
              </a:rPr>
              <a:t>Cole.Stephens@mathworks.com</a:t>
            </a:r>
            <a:endParaRPr lang="en-US" dirty="0"/>
          </a:p>
          <a:p>
            <a:pPr lvl="1"/>
            <a:r>
              <a:rPr lang="en-US" dirty="0" smtClean="0"/>
              <a:t>508-647-1203</a:t>
            </a:r>
            <a:endParaRPr lang="en-US" dirty="0"/>
          </a:p>
          <a:p>
            <a:pPr lvl="1"/>
            <a:endParaRPr lang="en-US" dirty="0"/>
          </a:p>
          <a:p>
            <a:r>
              <a:rPr lang="en-US" sz="2000" b="1" dirty="0" smtClean="0"/>
              <a:t>Richard Ruff</a:t>
            </a:r>
            <a:endParaRPr lang="en-US" sz="2000" b="1" dirty="0"/>
          </a:p>
          <a:p>
            <a:pPr lvl="1"/>
            <a:r>
              <a:rPr lang="en-US" dirty="0" smtClean="0"/>
              <a:t>Application Engineer</a:t>
            </a:r>
          </a:p>
          <a:p>
            <a:r>
              <a:rPr lang="en-US" sz="2000" b="1" dirty="0"/>
              <a:t>David Meissner</a:t>
            </a:r>
          </a:p>
          <a:p>
            <a:pPr lvl="1"/>
            <a:r>
              <a:rPr lang="en-US" dirty="0" smtClean="0"/>
              <a:t>Application Engineer</a:t>
            </a:r>
          </a:p>
          <a:p>
            <a:r>
              <a:rPr lang="en-US" sz="2000" b="1" dirty="0"/>
              <a:t>Chad Van Fleet</a:t>
            </a:r>
          </a:p>
          <a:p>
            <a:pPr lvl="1"/>
            <a:r>
              <a:rPr lang="en-US" dirty="0" smtClean="0"/>
              <a:t>Pilot Engineer</a:t>
            </a:r>
          </a:p>
          <a:p>
            <a:r>
              <a:rPr lang="en-US" sz="2000" b="1" dirty="0"/>
              <a:t>Pascal Gahinet</a:t>
            </a:r>
          </a:p>
          <a:p>
            <a:pPr lvl="1"/>
            <a:r>
              <a:rPr lang="en-US" dirty="0" smtClean="0"/>
              <a:t>MathWorks Development: Controls</a:t>
            </a:r>
          </a:p>
          <a:p>
            <a:pPr lvl="1"/>
            <a:endParaRPr lang="en-US" dirty="0"/>
          </a:p>
          <a:p>
            <a:pPr marL="457200" lvl="1" indent="0">
              <a:buNone/>
            </a:pPr>
            <a:endParaRPr lang="en-US" sz="1400" dirty="0"/>
          </a:p>
        </p:txBody>
      </p:sp>
      <p:pic>
        <p:nvPicPr>
          <p:cNvPr id="4" name="Picture 3" descr="logo2"/>
          <p:cNvPicPr>
            <a:picLocks noChangeAspect="1" noChangeArrowheads="1"/>
          </p:cNvPicPr>
          <p:nvPr/>
        </p:nvPicPr>
        <p:blipFill>
          <a:blip r:embed="rId4" cstate="print"/>
          <a:srcRect/>
          <a:stretch>
            <a:fillRect/>
          </a:stretch>
        </p:blipFill>
        <p:spPr bwMode="auto">
          <a:xfrm>
            <a:off x="6400800" y="685800"/>
            <a:ext cx="2257135" cy="2249488"/>
          </a:xfrm>
          <a:prstGeom prst="rect">
            <a:avLst/>
          </a:prstGeom>
          <a:noFill/>
          <a:ln w="9525">
            <a:noFill/>
            <a:miter lim="800000"/>
            <a:headEnd/>
            <a:tailEnd/>
          </a:ln>
        </p:spPr>
      </p:pic>
    </p:spTree>
    <p:extLst>
      <p:ext uri="{BB962C8B-B14F-4D97-AF65-F5344CB8AC3E}">
        <p14:creationId xmlns:p14="http://schemas.microsoft.com/office/powerpoint/2010/main" val="34414965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Summary</a:t>
            </a:r>
            <a:endParaRPr lang="en-US" dirty="0"/>
          </a:p>
        </p:txBody>
      </p:sp>
      <p:sp>
        <p:nvSpPr>
          <p:cNvPr id="7" name="Content Placeholder 6"/>
          <p:cNvSpPr>
            <a:spLocks noGrp="1"/>
          </p:cNvSpPr>
          <p:nvPr>
            <p:ph idx="1"/>
          </p:nvPr>
        </p:nvSpPr>
        <p:spPr/>
        <p:txBody>
          <a:bodyPr/>
          <a:lstStyle/>
          <a:p>
            <a:r>
              <a:rPr lang="en-US" dirty="0"/>
              <a:t>Design and Analyze Electrical and Power Systems</a:t>
            </a:r>
          </a:p>
          <a:p>
            <a:r>
              <a:rPr lang="en-US" dirty="0"/>
              <a:t>Develop and Implement Logic and Controls</a:t>
            </a:r>
          </a:p>
          <a:p>
            <a:r>
              <a:rPr lang="en-US" dirty="0"/>
              <a:t>Perform Verification and </a:t>
            </a:r>
            <a:r>
              <a:rPr lang="en-US" dirty="0" smtClean="0"/>
              <a:t>Validation</a:t>
            </a:r>
            <a:endParaRPr lang="en-US" dirty="0"/>
          </a:p>
        </p:txBody>
      </p:sp>
    </p:spTree>
    <p:extLst>
      <p:ext uri="{BB962C8B-B14F-4D97-AF65-F5344CB8AC3E}">
        <p14:creationId xmlns:p14="http://schemas.microsoft.com/office/powerpoint/2010/main" val="20216959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Resources</a:t>
            </a:r>
            <a:endParaRPr lang="en-US" dirty="0"/>
          </a:p>
        </p:txBody>
      </p:sp>
      <p:sp>
        <p:nvSpPr>
          <p:cNvPr id="3" name="Content Placeholder 2"/>
          <p:cNvSpPr>
            <a:spLocks noGrp="1"/>
          </p:cNvSpPr>
          <p:nvPr>
            <p:ph idx="1"/>
          </p:nvPr>
        </p:nvSpPr>
        <p:spPr/>
        <p:txBody>
          <a:bodyPr/>
          <a:lstStyle/>
          <a:p>
            <a:r>
              <a:rPr lang="en-US" dirty="0" smtClean="0"/>
              <a:t>Videos and Webinars</a:t>
            </a:r>
          </a:p>
          <a:p>
            <a:pPr lvl="1"/>
            <a:r>
              <a:rPr lang="en-US" dirty="0" smtClean="0">
                <a:hlinkClick r:id="rId2"/>
              </a:rPr>
              <a:t>Aircraft Power Network </a:t>
            </a:r>
            <a:r>
              <a:rPr lang="en-US" dirty="0" smtClean="0"/>
              <a:t>(4:58)</a:t>
            </a:r>
          </a:p>
          <a:p>
            <a:pPr lvl="1"/>
            <a:r>
              <a:rPr lang="en-US" dirty="0">
                <a:hlinkClick r:id="rId3"/>
              </a:rPr>
              <a:t>Automatic Report Generation for Aircraft Power Network </a:t>
            </a:r>
            <a:r>
              <a:rPr lang="en-US" dirty="0"/>
              <a:t>(2:30</a:t>
            </a:r>
            <a:r>
              <a:rPr lang="en-US" dirty="0" smtClean="0"/>
              <a:t>)</a:t>
            </a:r>
          </a:p>
          <a:p>
            <a:pPr lvl="1"/>
            <a:r>
              <a:rPr lang="en-US" dirty="0" smtClean="0">
                <a:hlinkClick r:id="rId4"/>
              </a:rPr>
              <a:t>Running Parallel Simulations of Aircraft Flight Cycles </a:t>
            </a:r>
            <a:r>
              <a:rPr lang="en-US" dirty="0" smtClean="0"/>
              <a:t>(5:00)</a:t>
            </a:r>
            <a:endParaRPr lang="en-US" dirty="0"/>
          </a:p>
          <a:p>
            <a:pPr lvl="1"/>
            <a:r>
              <a:rPr lang="en-US" dirty="0" smtClean="0">
                <a:hlinkClick r:id="rId5"/>
              </a:rPr>
              <a:t>Aircraft Power Network Development with MBD</a:t>
            </a:r>
            <a:r>
              <a:rPr lang="en-US" dirty="0" smtClean="0"/>
              <a:t> (46:41)</a:t>
            </a:r>
          </a:p>
          <a:p>
            <a:r>
              <a:rPr lang="en-US" dirty="0" smtClean="0"/>
              <a:t>Example: 		</a:t>
            </a:r>
            <a:r>
              <a:rPr lang="en-US" sz="2000" dirty="0" smtClean="0">
                <a:hlinkClick r:id="rId6"/>
              </a:rPr>
              <a:t>Aircraft Power Network on MATLAB Central</a:t>
            </a:r>
            <a:endParaRPr lang="en-US" dirty="0"/>
          </a:p>
          <a:p>
            <a:r>
              <a:rPr lang="en-US" dirty="0" smtClean="0"/>
              <a:t>Documentation: 	(</a:t>
            </a:r>
            <a:r>
              <a:rPr lang="en-US" sz="2000" dirty="0" smtClean="0">
                <a:hlinkClick r:id="rId7"/>
              </a:rPr>
              <a:t>SimElectronics</a:t>
            </a:r>
            <a:r>
              <a:rPr lang="en-US" sz="2000" dirty="0" smtClean="0"/>
              <a:t>) (</a:t>
            </a:r>
            <a:r>
              <a:rPr lang="en-US" sz="2000" dirty="0" smtClean="0">
                <a:hlinkClick r:id="rId8"/>
              </a:rPr>
              <a:t>SimPowerSystems</a:t>
            </a:r>
            <a:r>
              <a:rPr lang="en-US" sz="2000" dirty="0" smtClean="0"/>
              <a:t>)</a:t>
            </a:r>
          </a:p>
          <a:p>
            <a:r>
              <a:rPr lang="en-US" dirty="0" smtClean="0"/>
              <a:t>Tutorials: 		</a:t>
            </a:r>
            <a:r>
              <a:rPr lang="en-US" sz="2000" dirty="0" smtClean="0">
                <a:hlinkClick r:id="rId9"/>
              </a:rPr>
              <a:t>Build and Simulate a Simple Circuit</a:t>
            </a:r>
            <a:endParaRPr lang="en-US" sz="2000" dirty="0" smtClean="0"/>
          </a:p>
          <a:p>
            <a:r>
              <a:rPr lang="en-US" dirty="0" smtClean="0"/>
              <a:t>Training: 		</a:t>
            </a:r>
            <a:r>
              <a:rPr lang="en-US" sz="2000" dirty="0" smtClean="0">
                <a:hlinkClick r:id="rId10"/>
              </a:rPr>
              <a:t>Physical Modeling: Electrical Power Systems</a:t>
            </a:r>
            <a:endParaRPr lang="en-US" sz="2000" dirty="0" smtClean="0"/>
          </a:p>
          <a:p>
            <a:r>
              <a:rPr lang="en-US" dirty="0" smtClean="0"/>
              <a:t>Consulting: 	</a:t>
            </a:r>
            <a:r>
              <a:rPr lang="en-US" sz="2000" dirty="0" smtClean="0">
                <a:hlinkClick r:id="rId11"/>
              </a:rPr>
              <a:t>Proven Solutions from MathWorks Consulting</a:t>
            </a:r>
            <a:endParaRPr lang="en-US" sz="2000" dirty="0"/>
          </a:p>
        </p:txBody>
      </p:sp>
      <p:sp>
        <p:nvSpPr>
          <p:cNvPr id="8" name="Rounded Rectangle 7">
            <a:hlinkClick r:id="rId12"/>
          </p:cNvPr>
          <p:cNvSpPr>
            <a:spLocks noChangeAspect="1"/>
          </p:cNvSpPr>
          <p:nvPr/>
        </p:nvSpPr>
        <p:spPr>
          <a:xfrm>
            <a:off x="6481923" y="927100"/>
            <a:ext cx="2052477" cy="676110"/>
          </a:xfrm>
          <a:prstGeom prst="roundRect">
            <a:avLst/>
          </a:prstGeom>
          <a:blipFill>
            <a:blip r:embed="rId13"/>
            <a:stretch>
              <a:fillRect/>
            </a:stretch>
          </a:blipFill>
          <a:ln>
            <a:noFill/>
          </a:ln>
          <a:effectLst>
            <a:outerShdw blurRad="152400" dist="139700" dir="6120000" sx="92000" sy="92000"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7" name="Rounded Rectangle 6">
            <a:hlinkClick r:id="rId14"/>
          </p:cNvPr>
          <p:cNvSpPr/>
          <p:nvPr/>
        </p:nvSpPr>
        <p:spPr>
          <a:xfrm>
            <a:off x="6435926" y="6029490"/>
            <a:ext cx="273123" cy="2596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18" name="Group 17"/>
          <p:cNvGrpSpPr>
            <a:grpSpLocks noChangeAspect="1"/>
          </p:cNvGrpSpPr>
          <p:nvPr/>
        </p:nvGrpSpPr>
        <p:grpSpPr>
          <a:xfrm>
            <a:off x="6683185" y="6029490"/>
            <a:ext cx="1850586" cy="705887"/>
            <a:chOff x="824484" y="5791200"/>
            <a:chExt cx="2313432" cy="882435"/>
          </a:xfrm>
        </p:grpSpPr>
        <p:sp>
          <p:nvSpPr>
            <p:cNvPr id="4" name="Rounded Rectangle 3"/>
            <p:cNvSpPr/>
            <p:nvPr/>
          </p:nvSpPr>
          <p:spPr>
            <a:xfrm>
              <a:off x="824484" y="5791200"/>
              <a:ext cx="2313432" cy="882435"/>
            </a:xfrm>
            <a:prstGeom prst="roundRect">
              <a:avLst/>
            </a:prstGeom>
            <a:blipFill>
              <a:blip r:embed="rId1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 name="Rounded Rectangle 12">
              <a:hlinkClick r:id="rId14"/>
            </p:cNvPr>
            <p:cNvSpPr/>
            <p:nvPr/>
          </p:nvSpPr>
          <p:spPr>
            <a:xfrm>
              <a:off x="958846" y="5915190"/>
              <a:ext cx="273123" cy="2596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4" name="Rounded Rectangle 13">
              <a:hlinkClick r:id="rId16"/>
            </p:cNvPr>
            <p:cNvSpPr/>
            <p:nvPr/>
          </p:nvSpPr>
          <p:spPr>
            <a:xfrm>
              <a:off x="1394664" y="5915190"/>
              <a:ext cx="273123" cy="2596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5" name="Rounded Rectangle 14">
              <a:hlinkClick r:id="rId17"/>
            </p:cNvPr>
            <p:cNvSpPr/>
            <p:nvPr/>
          </p:nvSpPr>
          <p:spPr>
            <a:xfrm>
              <a:off x="1822377" y="5915190"/>
              <a:ext cx="273123" cy="2596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6" name="Rounded Rectangle 15">
              <a:hlinkClick r:id="rId18"/>
            </p:cNvPr>
            <p:cNvSpPr/>
            <p:nvPr/>
          </p:nvSpPr>
          <p:spPr>
            <a:xfrm>
              <a:off x="2252227" y="5915190"/>
              <a:ext cx="273123" cy="2596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7" name="Rounded Rectangle 16">
              <a:hlinkClick r:id="rId19"/>
            </p:cNvPr>
            <p:cNvSpPr/>
            <p:nvPr/>
          </p:nvSpPr>
          <p:spPr>
            <a:xfrm>
              <a:off x="2686998" y="5915190"/>
              <a:ext cx="273123" cy="2596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Tree>
    <p:extLst>
      <p:ext uri="{BB962C8B-B14F-4D97-AF65-F5344CB8AC3E}">
        <p14:creationId xmlns:p14="http://schemas.microsoft.com/office/powerpoint/2010/main" val="1731823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a:t>
            </a:r>
            <a:endParaRPr lang="en-US" dirty="0"/>
          </a:p>
        </p:txBody>
      </p:sp>
      <p:grpSp>
        <p:nvGrpSpPr>
          <p:cNvPr id="17" name="Group 16"/>
          <p:cNvGrpSpPr/>
          <p:nvPr/>
        </p:nvGrpSpPr>
        <p:grpSpPr>
          <a:xfrm>
            <a:off x="457200" y="1447800"/>
            <a:ext cx="8001000" cy="4695825"/>
            <a:chOff x="457200" y="1447800"/>
            <a:chExt cx="8001000" cy="4695825"/>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57200" y="1447800"/>
              <a:ext cx="8001000" cy="4695825"/>
            </a:xfrm>
            <a:prstGeom prst="rect">
              <a:avLst/>
            </a:prstGeom>
            <a:ln>
              <a:solidFill>
                <a:schemeClr val="accent5"/>
              </a:solidFill>
            </a:ln>
            <a:effectLst>
              <a:softEdge rad="12700"/>
            </a:effectLst>
          </p:spPr>
        </p:pic>
        <p:sp>
          <p:nvSpPr>
            <p:cNvPr id="6" name="Rectangle 5">
              <a:hlinkClick r:id="rId3"/>
            </p:cNvPr>
            <p:cNvSpPr/>
            <p:nvPr/>
          </p:nvSpPr>
          <p:spPr>
            <a:xfrm>
              <a:off x="848833" y="3657600"/>
              <a:ext cx="685800" cy="1219200"/>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8" name="Rectangle 7">
              <a:hlinkClick r:id="rId4"/>
            </p:cNvPr>
            <p:cNvSpPr/>
            <p:nvPr/>
          </p:nvSpPr>
          <p:spPr>
            <a:xfrm>
              <a:off x="2231066" y="3648740"/>
              <a:ext cx="685800" cy="1219200"/>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9" name="Rectangle 8">
              <a:hlinkClick r:id="rId5"/>
            </p:cNvPr>
            <p:cNvSpPr/>
            <p:nvPr/>
          </p:nvSpPr>
          <p:spPr>
            <a:xfrm>
              <a:off x="3778101" y="3648740"/>
              <a:ext cx="990600" cy="1219200"/>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0" name="Rectangle 9">
              <a:hlinkClick r:id="rId6"/>
            </p:cNvPr>
            <p:cNvSpPr/>
            <p:nvPr/>
          </p:nvSpPr>
          <p:spPr>
            <a:xfrm>
              <a:off x="5334000" y="3657600"/>
              <a:ext cx="762000" cy="1219200"/>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1" name="Rectangle 10">
              <a:hlinkClick r:id="rId7"/>
            </p:cNvPr>
            <p:cNvSpPr/>
            <p:nvPr/>
          </p:nvSpPr>
          <p:spPr>
            <a:xfrm>
              <a:off x="6804835" y="3646967"/>
              <a:ext cx="762000" cy="1219200"/>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2" name="Rectangle 11">
              <a:hlinkClick r:id="rId8"/>
            </p:cNvPr>
            <p:cNvSpPr/>
            <p:nvPr/>
          </p:nvSpPr>
          <p:spPr>
            <a:xfrm>
              <a:off x="5867400" y="5638800"/>
              <a:ext cx="1143000" cy="504825"/>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 name="Rectangle 12">
              <a:hlinkClick r:id="rId9"/>
            </p:cNvPr>
            <p:cNvSpPr/>
            <p:nvPr/>
          </p:nvSpPr>
          <p:spPr>
            <a:xfrm>
              <a:off x="4104167" y="5638799"/>
              <a:ext cx="1143000" cy="504825"/>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4" name="Rectangle 13">
              <a:hlinkClick r:id="rId10"/>
            </p:cNvPr>
            <p:cNvSpPr/>
            <p:nvPr/>
          </p:nvSpPr>
          <p:spPr>
            <a:xfrm>
              <a:off x="2340934" y="5638799"/>
              <a:ext cx="1143000" cy="504825"/>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5" name="Rectangle 14">
              <a:hlinkClick r:id="rId11"/>
            </p:cNvPr>
            <p:cNvSpPr/>
            <p:nvPr/>
          </p:nvSpPr>
          <p:spPr>
            <a:xfrm>
              <a:off x="827567" y="5638799"/>
              <a:ext cx="1143000" cy="504825"/>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6" name="Rectangle 15">
              <a:hlinkClick r:id="rId12"/>
            </p:cNvPr>
            <p:cNvSpPr/>
            <p:nvPr/>
          </p:nvSpPr>
          <p:spPr>
            <a:xfrm>
              <a:off x="1534632" y="2369509"/>
              <a:ext cx="5628167" cy="221292"/>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Tree>
    <p:extLst>
      <p:ext uri="{BB962C8B-B14F-4D97-AF65-F5344CB8AC3E}">
        <p14:creationId xmlns:p14="http://schemas.microsoft.com/office/powerpoint/2010/main" val="30727358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Thank You for Attending Today!</a:t>
            </a:r>
          </a:p>
        </p:txBody>
      </p:sp>
      <p:sp>
        <p:nvSpPr>
          <p:cNvPr id="3" name="Content Placeholder 2"/>
          <p:cNvSpPr>
            <a:spLocks noGrp="1"/>
          </p:cNvSpPr>
          <p:nvPr>
            <p:ph idx="1"/>
          </p:nvPr>
        </p:nvSpPr>
        <p:spPr>
          <a:xfrm>
            <a:off x="533400" y="1295400"/>
            <a:ext cx="9067800" cy="5410200"/>
          </a:xfrm>
        </p:spPr>
        <p:txBody>
          <a:bodyPr vert="horz" lIns="91440" tIns="45720" rIns="91440" bIns="45720" rtlCol="0" anchor="t">
            <a:noAutofit/>
          </a:bodyPr>
          <a:lstStyle/>
          <a:p>
            <a:r>
              <a:rPr lang="en-US" sz="2000" dirty="0">
                <a:solidFill>
                  <a:srgbClr val="000000"/>
                </a:solidFill>
                <a:latin typeface="Arial" charset="0"/>
                <a:cs typeface="Arial" charset="0"/>
                <a:sym typeface="Wingdings" charset="0"/>
              </a:rPr>
              <a:t>Point of Contact</a:t>
            </a:r>
          </a:p>
          <a:p>
            <a:pPr lvl="1"/>
            <a:r>
              <a:rPr lang="en-US" sz="1800" dirty="0">
                <a:solidFill>
                  <a:srgbClr val="000000"/>
                </a:solidFill>
                <a:latin typeface="Arial" charset="0"/>
                <a:cs typeface="Arial" charset="0"/>
                <a:sym typeface="Wingdings" charset="0"/>
              </a:rPr>
              <a:t>Cole Stephens, Lockheed Martin Account Manager</a:t>
            </a:r>
          </a:p>
          <a:p>
            <a:pPr lvl="1"/>
            <a:r>
              <a:rPr lang="en-US" sz="1800" dirty="0">
                <a:solidFill>
                  <a:srgbClr val="000000"/>
                </a:solidFill>
                <a:latin typeface="Arial" charset="0"/>
                <a:cs typeface="Arial" charset="0"/>
                <a:sym typeface="Wingdings" charset="0"/>
                <a:hlinkClick r:id="rId3"/>
              </a:rPr>
              <a:t>Cole.Stephens@mathworks.com</a:t>
            </a:r>
          </a:p>
          <a:p>
            <a:pPr lvl="1"/>
            <a:r>
              <a:rPr lang="en-US" sz="1800" dirty="0">
                <a:solidFill>
                  <a:srgbClr val="000000"/>
                </a:solidFill>
                <a:latin typeface="Arial" charset="0"/>
                <a:cs typeface="Arial" charset="0"/>
                <a:sym typeface="Wingdings" charset="0"/>
              </a:rPr>
              <a:t>508-647-1203</a:t>
            </a:r>
          </a:p>
          <a:p>
            <a:endParaRPr lang="en-US" sz="2000" dirty="0">
              <a:solidFill>
                <a:srgbClr val="125687"/>
              </a:solidFill>
              <a:latin typeface="Wingdings" charset="0"/>
              <a:cs typeface="Arial" charset="0"/>
              <a:sym typeface="Wingdings" charset="0"/>
            </a:endParaRPr>
          </a:p>
          <a:p>
            <a:r>
              <a:rPr lang="en-US" sz="2000" dirty="0">
                <a:solidFill>
                  <a:srgbClr val="000000"/>
                </a:solidFill>
                <a:latin typeface="Arial" charset="0"/>
                <a:cs typeface="Arial" charset="0"/>
              </a:rPr>
              <a:t>Products, Webinars, Events, Training:</a:t>
            </a:r>
          </a:p>
          <a:p>
            <a:pPr lvl="1"/>
            <a:r>
              <a:rPr lang="en-US" sz="1800" dirty="0">
                <a:latin typeface="Arial" charset="0"/>
                <a:cs typeface="Arial" charset="0"/>
                <a:hlinkClick r:id="rId4"/>
              </a:rPr>
              <a:t>www.mathworks.com</a:t>
            </a:r>
            <a:r>
              <a:rPr lang="en-US" sz="1800" dirty="0"/>
              <a:t> </a:t>
            </a:r>
            <a:endParaRPr lang="en-US" sz="1800" dirty="0" smtClean="0"/>
          </a:p>
          <a:p>
            <a:pPr lvl="1"/>
            <a:r>
              <a:rPr lang="en-US" sz="1800" dirty="0" smtClean="0"/>
              <a:t>On-Demand, Recorded Webinars</a:t>
            </a:r>
          </a:p>
          <a:p>
            <a:pPr lvl="2"/>
            <a:r>
              <a:rPr lang="en-US" sz="1400" dirty="0">
                <a:hlinkClick r:id="rId5"/>
              </a:rPr>
              <a:t>http://</a:t>
            </a:r>
            <a:r>
              <a:rPr lang="en-US" sz="1400" dirty="0" smtClean="0">
                <a:hlinkClick r:id="rId5"/>
              </a:rPr>
              <a:t>www.mathworks.com/company/events/webinars/index.html</a:t>
            </a:r>
            <a:r>
              <a:rPr lang="en-US" sz="1400" dirty="0" smtClean="0"/>
              <a:t> </a:t>
            </a:r>
            <a:endParaRPr lang="en-US" sz="1400" dirty="0"/>
          </a:p>
          <a:p>
            <a:pPr lvl="1"/>
            <a:r>
              <a:rPr lang="en-US" sz="1800" dirty="0">
                <a:solidFill>
                  <a:srgbClr val="000000"/>
                </a:solidFill>
                <a:latin typeface="Arial" charset="0"/>
                <a:cs typeface="Arial" charset="0"/>
              </a:rPr>
              <a:t>On-Demand </a:t>
            </a:r>
            <a:r>
              <a:rPr lang="en-US" sz="1800" dirty="0" smtClean="0">
                <a:solidFill>
                  <a:srgbClr val="000000"/>
                </a:solidFill>
                <a:latin typeface="Arial" charset="0"/>
                <a:cs typeface="Arial" charset="0"/>
              </a:rPr>
              <a:t>Training (self-paced, online)</a:t>
            </a:r>
            <a:endParaRPr lang="en-US" sz="1800" dirty="0">
              <a:solidFill>
                <a:srgbClr val="000000"/>
              </a:solidFill>
              <a:latin typeface="Arial" charset="0"/>
              <a:cs typeface="Arial" charset="0"/>
            </a:endParaRPr>
          </a:p>
          <a:p>
            <a:pPr lvl="2"/>
            <a:r>
              <a:rPr lang="en-US" sz="1400" dirty="0" smtClean="0"/>
              <a:t>MATLAB Academy (complimentary)</a:t>
            </a:r>
          </a:p>
          <a:p>
            <a:pPr lvl="2"/>
            <a:r>
              <a:rPr lang="en-US" sz="1400" dirty="0" smtClean="0"/>
              <a:t>MATLAB </a:t>
            </a:r>
            <a:r>
              <a:rPr lang="en-US" sz="1400" dirty="0"/>
              <a:t>Fundamentals</a:t>
            </a:r>
          </a:p>
          <a:p>
            <a:pPr lvl="2"/>
            <a:r>
              <a:rPr lang="en-US" sz="1400" dirty="0"/>
              <a:t>MATLAB Programming Techniques</a:t>
            </a:r>
          </a:p>
          <a:p>
            <a:pPr lvl="2"/>
            <a:r>
              <a:rPr lang="en-US" sz="1400" dirty="0"/>
              <a:t>MATLAB for Data Processing and </a:t>
            </a:r>
            <a:r>
              <a:rPr lang="en-US" sz="1400" dirty="0" smtClean="0"/>
              <a:t>Visualization</a:t>
            </a:r>
            <a:endParaRPr lang="en-US" sz="1400" dirty="0"/>
          </a:p>
        </p:txBody>
      </p:sp>
      <p:pic>
        <p:nvPicPr>
          <p:cNvPr id="1026" name="Picture 2" descr="http://www.seldirect.com/Images/feedback.jpg"/>
          <p:cNvPicPr>
            <a:picLocks noChangeAspect="1" noChangeArrowheads="1"/>
          </p:cNvPicPr>
          <p:nvPr/>
        </p:nvPicPr>
        <p:blipFill rotWithShape="1">
          <a:blip r:embed="rId6">
            <a:extLst>
              <a:ext uri="{28A0092B-C50C-407E-A947-70E740481C1C}">
                <a14:useLocalDpi xmlns:a14="http://schemas.microsoft.com/office/drawing/2010/main" val="0"/>
              </a:ext>
            </a:extLst>
          </a:blip>
          <a:srcRect l="6762" t="11976" r="4095"/>
          <a:stretch/>
        </p:blipFill>
        <p:spPr bwMode="auto">
          <a:xfrm>
            <a:off x="7086600" y="1905000"/>
            <a:ext cx="1752600" cy="16514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239000" y="3556488"/>
            <a:ext cx="1752600" cy="954107"/>
          </a:xfrm>
          <a:prstGeom prst="rect">
            <a:avLst/>
          </a:prstGeom>
          <a:noFill/>
        </p:spPr>
        <p:txBody>
          <a:bodyPr wrap="square" rtlCol="0">
            <a:spAutoFit/>
          </a:bodyPr>
          <a:lstStyle/>
          <a:p>
            <a:r>
              <a:rPr lang="en-US" sz="1400" dirty="0" smtClean="0">
                <a:latin typeface="Arial" pitchFamily="34" charset="0"/>
                <a:cs typeface="Arial" pitchFamily="34" charset="0"/>
              </a:rPr>
              <a:t>Remember:</a:t>
            </a:r>
            <a:br>
              <a:rPr lang="en-US" sz="1400" dirty="0" smtClean="0">
                <a:latin typeface="Arial" pitchFamily="34" charset="0"/>
                <a:cs typeface="Arial" pitchFamily="34" charset="0"/>
              </a:rPr>
            </a:br>
            <a:r>
              <a:rPr lang="en-US" sz="1400" dirty="0" smtClean="0">
                <a:latin typeface="Arial" pitchFamily="34" charset="0"/>
                <a:cs typeface="Arial" pitchFamily="34" charset="0"/>
              </a:rPr>
              <a:t>Turn in your feedback form &amp; pick up a give-away</a:t>
            </a:r>
            <a:endParaRPr lang="en-US" sz="1400" dirty="0">
              <a:latin typeface="Arial" pitchFamily="34" charset="0"/>
              <a:cs typeface="Arial" pitchFamily="34" charset="0"/>
            </a:endParaRPr>
          </a:p>
        </p:txBody>
      </p:sp>
    </p:spTree>
    <p:extLst>
      <p:ext uri="{BB962C8B-B14F-4D97-AF65-F5344CB8AC3E}">
        <p14:creationId xmlns:p14="http://schemas.microsoft.com/office/powerpoint/2010/main" val="4610502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Us</a:t>
            </a:r>
            <a:endParaRPr lang="en-US" dirty="0"/>
          </a:p>
        </p:txBody>
      </p:sp>
      <p:sp>
        <p:nvSpPr>
          <p:cNvPr id="3" name="Content Placeholder 2"/>
          <p:cNvSpPr>
            <a:spLocks noGrp="1"/>
          </p:cNvSpPr>
          <p:nvPr>
            <p:ph idx="1"/>
          </p:nvPr>
        </p:nvSpPr>
        <p:spPr/>
        <p:txBody>
          <a:bodyPr/>
          <a:lstStyle/>
          <a:p>
            <a:pPr fontAlgn="base"/>
            <a:r>
              <a:rPr lang="en-US" dirty="0" smtClean="0"/>
              <a:t>MathWorks: </a:t>
            </a:r>
          </a:p>
          <a:p>
            <a:endParaRPr lang="en-US" dirty="0"/>
          </a:p>
          <a:p>
            <a:endParaRPr lang="en-US" dirty="0"/>
          </a:p>
          <a:p>
            <a:endParaRPr lang="en-US" dirty="0" smtClean="0"/>
          </a:p>
          <a:p>
            <a:pPr lvl="1"/>
            <a:endParaRPr lang="en-US" dirty="0" smtClean="0"/>
          </a:p>
        </p:txBody>
      </p:sp>
      <p:grpSp>
        <p:nvGrpSpPr>
          <p:cNvPr id="46" name="Group 45"/>
          <p:cNvGrpSpPr/>
          <p:nvPr/>
        </p:nvGrpSpPr>
        <p:grpSpPr>
          <a:xfrm>
            <a:off x="279400" y="2133600"/>
            <a:ext cx="8559800" cy="1752600"/>
            <a:chOff x="279400" y="4343400"/>
            <a:chExt cx="8559800" cy="1752600"/>
          </a:xfrm>
        </p:grpSpPr>
        <p:sp>
          <p:nvSpPr>
            <p:cNvPr id="17" name="Rounded Rectangle 16"/>
            <p:cNvSpPr/>
            <p:nvPr/>
          </p:nvSpPr>
          <p:spPr>
            <a:xfrm>
              <a:off x="685800" y="4343400"/>
              <a:ext cx="7924800" cy="1752600"/>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9" name="Rectangle 8"/>
            <p:cNvSpPr/>
            <p:nvPr/>
          </p:nvSpPr>
          <p:spPr>
            <a:xfrm>
              <a:off x="279400" y="4876800"/>
              <a:ext cx="4495800" cy="584775"/>
            </a:xfrm>
            <a:prstGeom prst="rect">
              <a:avLst/>
            </a:prstGeom>
          </p:spPr>
          <p:txBody>
            <a:bodyPr wrap="square">
              <a:spAutoFit/>
            </a:bodyPr>
            <a:lstStyle/>
            <a:p>
              <a:pPr lvl="1" algn="just" fontAlgn="base"/>
              <a:r>
                <a:rPr lang="en-US" sz="3200" dirty="0" smtClean="0"/>
                <a:t>(508) 647-7000</a:t>
              </a:r>
              <a:endParaRPr lang="en-US" sz="2400" dirty="0" smtClean="0"/>
            </a:p>
          </p:txBody>
        </p:sp>
        <p:grpSp>
          <p:nvGrpSpPr>
            <p:cNvPr id="15" name="Group 14"/>
            <p:cNvGrpSpPr/>
            <p:nvPr/>
          </p:nvGrpSpPr>
          <p:grpSpPr>
            <a:xfrm>
              <a:off x="2986813" y="4468315"/>
              <a:ext cx="5852387" cy="1477328"/>
              <a:chOff x="3136900" y="4708029"/>
              <a:chExt cx="5852387" cy="1477328"/>
            </a:xfrm>
          </p:grpSpPr>
          <p:sp>
            <p:nvSpPr>
              <p:cNvPr id="10" name="Rectangle 9"/>
              <p:cNvSpPr/>
              <p:nvPr/>
            </p:nvSpPr>
            <p:spPr>
              <a:xfrm>
                <a:off x="6629400" y="4708029"/>
                <a:ext cx="2359887" cy="1477328"/>
              </a:xfrm>
              <a:prstGeom prst="rect">
                <a:avLst/>
              </a:prstGeom>
            </p:spPr>
            <p:txBody>
              <a:bodyPr wrap="square">
                <a:spAutoFit/>
              </a:bodyPr>
              <a:lstStyle/>
              <a:p>
                <a:pPr algn="ctr"/>
                <a:r>
                  <a:rPr lang="en-US" dirty="0" smtClean="0"/>
                  <a:t>Monday - Friday</a:t>
                </a:r>
              </a:p>
              <a:p>
                <a:pPr algn="ctr"/>
                <a:endParaRPr lang="en-US" dirty="0" smtClean="0"/>
              </a:p>
              <a:p>
                <a:pPr algn="ctr"/>
                <a:r>
                  <a:rPr lang="en-US" dirty="0" smtClean="0"/>
                  <a:t>08:30-17:30 ET</a:t>
                </a:r>
              </a:p>
              <a:p>
                <a:pPr algn="ctr"/>
                <a:endParaRPr lang="en-US" dirty="0" smtClean="0"/>
              </a:p>
              <a:p>
                <a:pPr marL="0" lvl="1" algn="ctr"/>
                <a:r>
                  <a:rPr lang="en-US" dirty="0"/>
                  <a:t>08:30-20:00 </a:t>
                </a:r>
                <a:r>
                  <a:rPr lang="en-US" dirty="0" smtClean="0"/>
                  <a:t>ET</a:t>
                </a:r>
                <a:endParaRPr lang="en-US" dirty="0"/>
              </a:p>
            </p:txBody>
          </p:sp>
          <p:sp>
            <p:nvSpPr>
              <p:cNvPr id="12" name="Rectangle 11"/>
              <p:cNvSpPr/>
              <p:nvPr/>
            </p:nvSpPr>
            <p:spPr>
              <a:xfrm>
                <a:off x="3136900" y="5236627"/>
                <a:ext cx="3886200" cy="369332"/>
              </a:xfrm>
              <a:prstGeom prst="rect">
                <a:avLst/>
              </a:prstGeom>
            </p:spPr>
            <p:txBody>
              <a:bodyPr wrap="square">
                <a:spAutoFit/>
              </a:bodyPr>
              <a:lstStyle/>
              <a:p>
                <a:pPr lvl="1" algn="r" fontAlgn="base"/>
                <a:r>
                  <a:rPr lang="en-US" dirty="0" smtClean="0"/>
                  <a:t>Sales / Customer Support ......</a:t>
                </a:r>
              </a:p>
            </p:txBody>
          </p:sp>
          <p:sp>
            <p:nvSpPr>
              <p:cNvPr id="14" name="Rectangle 13"/>
              <p:cNvSpPr/>
              <p:nvPr/>
            </p:nvSpPr>
            <p:spPr>
              <a:xfrm>
                <a:off x="4081329" y="5793026"/>
                <a:ext cx="2929071" cy="369332"/>
              </a:xfrm>
              <a:prstGeom prst="rect">
                <a:avLst/>
              </a:prstGeom>
            </p:spPr>
            <p:txBody>
              <a:bodyPr wrap="none">
                <a:spAutoFit/>
              </a:bodyPr>
              <a:lstStyle/>
              <a:p>
                <a:pPr lvl="1" algn="r" fontAlgn="base"/>
                <a:r>
                  <a:rPr lang="en-US" dirty="0"/>
                  <a:t>Technical Support ......</a:t>
                </a:r>
              </a:p>
            </p:txBody>
          </p:sp>
        </p:grpSp>
        <p:cxnSp>
          <p:nvCxnSpPr>
            <p:cNvPr id="45" name="Straight Connector 44"/>
            <p:cNvCxnSpPr/>
            <p:nvPr/>
          </p:nvCxnSpPr>
          <p:spPr>
            <a:xfrm>
              <a:off x="3657600" y="4544378"/>
              <a:ext cx="0" cy="1350644"/>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2628900" y="4229186"/>
            <a:ext cx="4038600" cy="2171614"/>
            <a:chOff x="2628900" y="4229186"/>
            <a:chExt cx="4038600" cy="2171614"/>
          </a:xfrm>
        </p:grpSpPr>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8900" y="4229186"/>
              <a:ext cx="4038600" cy="2171614"/>
            </a:xfrm>
            <a:prstGeom prst="rect">
              <a:avLst/>
            </a:prstGeom>
            <a:ln>
              <a:solidFill>
                <a:schemeClr val="accent5"/>
              </a:solidFill>
            </a:ln>
          </p:spPr>
        </p:pic>
        <p:sp>
          <p:nvSpPr>
            <p:cNvPr id="42" name="5-Point Star 41"/>
            <p:cNvSpPr/>
            <p:nvPr/>
          </p:nvSpPr>
          <p:spPr>
            <a:xfrm>
              <a:off x="6295011" y="4630872"/>
              <a:ext cx="231392" cy="266700"/>
            </a:xfrm>
            <a:prstGeom prst="star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1" name="5-Point Star 20"/>
            <p:cNvSpPr/>
            <p:nvPr/>
          </p:nvSpPr>
          <p:spPr>
            <a:xfrm>
              <a:off x="5395777" y="4796015"/>
              <a:ext cx="231392" cy="266700"/>
            </a:xfrm>
            <a:prstGeom prst="star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2" name="5-Point Star 21"/>
            <p:cNvSpPr/>
            <p:nvPr/>
          </p:nvSpPr>
          <p:spPr>
            <a:xfrm>
              <a:off x="2871117" y="5410200"/>
              <a:ext cx="231392" cy="266700"/>
            </a:xfrm>
            <a:prstGeom prst="star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Tree>
    <p:extLst>
      <p:ext uri="{BB962C8B-B14F-4D97-AF65-F5344CB8AC3E}">
        <p14:creationId xmlns:p14="http://schemas.microsoft.com/office/powerpoint/2010/main" val="2080946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Backup</a:t>
            </a:r>
            <a:endParaRPr lang="en-US" dirty="0"/>
          </a:p>
        </p:txBody>
      </p:sp>
    </p:spTree>
    <p:extLst>
      <p:ext uri="{BB962C8B-B14F-4D97-AF65-F5344CB8AC3E}">
        <p14:creationId xmlns:p14="http://schemas.microsoft.com/office/powerpoint/2010/main" val="3177012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smtClean="0"/>
              <a:t>MathWorks Product Overview</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756" y="1470626"/>
            <a:ext cx="6694488" cy="4373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6848586"/>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a:xfrm>
            <a:off x="398463" y="1524000"/>
            <a:ext cx="8140700" cy="3886200"/>
          </a:xfrm>
          <a:noFill/>
        </p:spPr>
        <p:txBody>
          <a:bodyPr/>
          <a:lstStyle/>
          <a:p>
            <a:pPr eaLnBrk="1" hangingPunct="1"/>
            <a:r>
              <a:rPr lang="en-US" sz="2800" dirty="0" smtClean="0"/>
              <a:t>Today’s slides &amp; demos will be available (Follow-up Email)</a:t>
            </a:r>
          </a:p>
          <a:p>
            <a:pPr eaLnBrk="1" hangingPunct="1"/>
            <a:endParaRPr lang="en-US" sz="2800" dirty="0" smtClean="0"/>
          </a:p>
          <a:p>
            <a:pPr eaLnBrk="1" hangingPunct="1"/>
            <a:r>
              <a:rPr lang="en-US" sz="2800" dirty="0" smtClean="0"/>
              <a:t>Feedback Forms…</a:t>
            </a:r>
          </a:p>
          <a:p>
            <a:pPr lvl="1"/>
            <a:r>
              <a:rPr lang="en-US" sz="2400" b="1" dirty="0" smtClean="0"/>
              <a:t>Need Anything???</a:t>
            </a:r>
          </a:p>
          <a:p>
            <a:pPr lvl="1"/>
            <a:r>
              <a:rPr lang="en-US" sz="2400" b="1" dirty="0" smtClean="0"/>
              <a:t>How can we help you???</a:t>
            </a:r>
          </a:p>
          <a:p>
            <a:pPr eaLnBrk="1" hangingPunct="1"/>
            <a:endParaRPr lang="en-US" sz="2800" dirty="0"/>
          </a:p>
          <a:p>
            <a:pPr eaLnBrk="1" hangingPunct="1"/>
            <a:r>
              <a:rPr lang="en-US" sz="2800" dirty="0" smtClean="0"/>
              <a:t>Giveaways…</a:t>
            </a:r>
          </a:p>
          <a:p>
            <a:pPr eaLnBrk="1" hangingPunct="1"/>
            <a:endParaRPr lang="en-US" sz="2800" dirty="0" smtClean="0"/>
          </a:p>
          <a:p>
            <a:pPr eaLnBrk="1" hangingPunct="1"/>
            <a:endParaRPr lang="en-US" sz="2800" dirty="0" smtClean="0"/>
          </a:p>
          <a:p>
            <a:pPr eaLnBrk="1" hangingPunct="1"/>
            <a:endParaRPr lang="en-US" sz="2800" dirty="0" smtClean="0"/>
          </a:p>
        </p:txBody>
      </p:sp>
      <p:sp>
        <p:nvSpPr>
          <p:cNvPr id="5" name="Title 1"/>
          <p:cNvSpPr txBox="1">
            <a:spLocks/>
          </p:cNvSpPr>
          <p:nvPr/>
        </p:nvSpPr>
        <p:spPr>
          <a:xfrm>
            <a:off x="457200" y="762000"/>
            <a:ext cx="8077200" cy="990600"/>
          </a:xfrm>
          <a:prstGeom prst="rect">
            <a:avLst/>
          </a:prstGeom>
        </p:spPr>
        <p:txBody>
          <a:bodyPr vert="horz" lIns="91440" tIns="45720" rIns="91440" bIns="45720" rtlCol="0" anchor="t" anchorCtr="0">
            <a:noAutofit/>
          </a:bodyPr>
          <a:lstStyle/>
          <a:p>
            <a:pPr lvl="0">
              <a:spcBef>
                <a:spcPct val="0"/>
              </a:spcBef>
              <a:defRPr/>
            </a:pPr>
            <a:r>
              <a:rPr lang="en-US" sz="2800" b="1" dirty="0" smtClean="0">
                <a:solidFill>
                  <a:schemeClr val="tx2"/>
                </a:solidFill>
                <a:latin typeface="Arial" pitchFamily="34" charset="0"/>
                <a:ea typeface="+mj-ea"/>
                <a:cs typeface="Arial" pitchFamily="34" charset="0"/>
              </a:rPr>
              <a:t>Please note…</a:t>
            </a:r>
            <a:endParaRPr kumimoji="0" lang="en-US" sz="2800" b="1" i="0" u="none" strike="noStrike" kern="1200" cap="none" spc="0" normalizeH="0" baseline="0" noProof="0" dirty="0">
              <a:ln>
                <a:noFill/>
              </a:ln>
              <a:solidFill>
                <a:schemeClr val="tx2"/>
              </a:solidFill>
              <a:effectLst/>
              <a:uLnTx/>
              <a:uFillTx/>
              <a:latin typeface="Arial" pitchFamily="34" charset="0"/>
              <a:ea typeface="+mj-ea"/>
              <a:cs typeface="Arial" pitchFamily="34" charset="0"/>
            </a:endParaRPr>
          </a:p>
        </p:txBody>
      </p:sp>
      <p:pic>
        <p:nvPicPr>
          <p:cNvPr id="7" name="Picture 2" descr="http://www.seldirect.com/Images/feedback.jpg"/>
          <p:cNvPicPr>
            <a:picLocks noChangeAspect="1" noChangeArrowheads="1"/>
          </p:cNvPicPr>
          <p:nvPr/>
        </p:nvPicPr>
        <p:blipFill rotWithShape="1">
          <a:blip r:embed="rId3">
            <a:extLst>
              <a:ext uri="{28A0092B-C50C-407E-A947-70E740481C1C}">
                <a14:useLocalDpi xmlns:a14="http://schemas.microsoft.com/office/drawing/2010/main" val="0"/>
              </a:ext>
            </a:extLst>
          </a:blip>
          <a:srcRect l="6762" t="11976" r="4095"/>
          <a:stretch/>
        </p:blipFill>
        <p:spPr bwMode="auto">
          <a:xfrm>
            <a:off x="5257800" y="2514600"/>
            <a:ext cx="3733800" cy="35183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rot="203984">
            <a:off x="6790866" y="2611793"/>
            <a:ext cx="1104790" cy="1015663"/>
          </a:xfrm>
          <a:prstGeom prst="rect">
            <a:avLst/>
          </a:prstGeom>
          <a:noFill/>
        </p:spPr>
        <p:txBody>
          <a:bodyPr wrap="none" rtlCol="0">
            <a:spAutoFit/>
          </a:bodyPr>
          <a:lstStyle/>
          <a:p>
            <a:pPr algn="ctr"/>
            <a:r>
              <a:rPr lang="en-US" b="1" dirty="0" smtClean="0">
                <a:latin typeface="Freestyle Script" panose="030804020302050B0404" pitchFamily="66" charset="0"/>
                <a:cs typeface="Arial" pitchFamily="34" charset="0"/>
              </a:rPr>
              <a:t>Dave did</a:t>
            </a:r>
            <a:br>
              <a:rPr lang="en-US" b="1" dirty="0" smtClean="0">
                <a:latin typeface="Freestyle Script" panose="030804020302050B0404" pitchFamily="66" charset="0"/>
                <a:cs typeface="Arial" pitchFamily="34" charset="0"/>
              </a:rPr>
            </a:br>
            <a:r>
              <a:rPr lang="en-US" b="1" dirty="0" smtClean="0">
                <a:latin typeface="Freestyle Script" panose="030804020302050B0404" pitchFamily="66" charset="0"/>
                <a:cs typeface="Arial" pitchFamily="34" charset="0"/>
              </a:rPr>
              <a:t>FANTASTIC!</a:t>
            </a:r>
          </a:p>
          <a:p>
            <a:pPr algn="ctr"/>
            <a:r>
              <a:rPr lang="en-US" sz="2400" b="1" dirty="0" smtClean="0">
                <a:latin typeface="Freestyle Script" panose="030804020302050B0404" pitchFamily="66" charset="0"/>
                <a:cs typeface="Arial" pitchFamily="34" charset="0"/>
              </a:rPr>
              <a:t>1 2 3 4 5</a:t>
            </a:r>
            <a:endParaRPr lang="en-US" sz="2400" b="1" dirty="0">
              <a:latin typeface="Freestyle Script" panose="030804020302050B0404" pitchFamily="66" charset="0"/>
              <a:cs typeface="Arial" pitchFamily="34" charset="0"/>
            </a:endParaRPr>
          </a:p>
        </p:txBody>
      </p:sp>
      <p:sp>
        <p:nvSpPr>
          <p:cNvPr id="9" name="Oval 8"/>
          <p:cNvSpPr/>
          <p:nvPr/>
        </p:nvSpPr>
        <p:spPr>
          <a:xfrm rot="1095737">
            <a:off x="7576585" y="3294433"/>
            <a:ext cx="195337" cy="2406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Tree>
    <p:extLst>
      <p:ext uri="{BB962C8B-B14F-4D97-AF65-F5344CB8AC3E}">
        <p14:creationId xmlns:p14="http://schemas.microsoft.com/office/powerpoint/2010/main" val="705529402"/>
      </p:ext>
    </p:extLst>
  </p:cSld>
  <p:clrMapOvr>
    <a:masterClrMapping/>
  </p:clrMapOvr>
  <p:transition advClick="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smtClean="0"/>
              <a:t>MathWorks Product Overview</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146" y="990600"/>
            <a:ext cx="863039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4495800" y="876300"/>
            <a:ext cx="2514600" cy="1143000"/>
          </a:xfrm>
          <a:prstGeom prst="ellipse">
            <a:avLst/>
          </a:prstGeom>
          <a:no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Tree>
    <p:extLst>
      <p:ext uri="{BB962C8B-B14F-4D97-AF65-F5344CB8AC3E}">
        <p14:creationId xmlns:p14="http://schemas.microsoft.com/office/powerpoint/2010/main" val="41470207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63" name="Picture 7" descr="http://t2.gstatic.com/images?q=tbn:ANd9GcQ8qxt5RzM1aQ-pk_tE25WvrN75Bgf2WyORv6WcfVb1mrZcUdsM8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3386" y="762000"/>
            <a:ext cx="3405814" cy="6744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04800" y="457200"/>
            <a:ext cx="8458200" cy="1143000"/>
          </a:xfrm>
        </p:spPr>
        <p:txBody>
          <a:bodyPr/>
          <a:lstStyle/>
          <a:p>
            <a:r>
              <a:rPr lang="en-US" sz="2400" dirty="0" smtClean="0"/>
              <a:t>Corp License 339958 – MATLAB Based Products</a:t>
            </a:r>
            <a:endParaRPr lang="en-US" sz="2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0" y="1438275"/>
            <a:ext cx="4248150" cy="541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847725"/>
            <a:ext cx="4248150" cy="601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04800" y="838200"/>
            <a:ext cx="4251444" cy="276999"/>
          </a:xfrm>
          <a:prstGeom prst="rect">
            <a:avLst/>
          </a:prstGeom>
          <a:noFill/>
          <a:ln w="57150">
            <a:solidFill>
              <a:schemeClr val="accent2">
                <a:lumMod val="60000"/>
                <a:lumOff val="40000"/>
              </a:schemeClr>
            </a:solidFill>
          </a:ln>
        </p:spPr>
        <p:txBody>
          <a:bodyPr wrap="square" rtlCol="0">
            <a:spAutoFit/>
          </a:bodyPr>
          <a:lstStyle/>
          <a:p>
            <a:endParaRPr lang="en-US" sz="1200" b="1" dirty="0">
              <a:latin typeface="Courier New" pitchFamily="49" charset="0"/>
              <a:cs typeface="Courier New" pitchFamily="49" charset="0"/>
            </a:endParaRPr>
          </a:p>
        </p:txBody>
      </p:sp>
    </p:spTree>
    <p:extLst>
      <p:ext uri="{BB962C8B-B14F-4D97-AF65-F5344CB8AC3E}">
        <p14:creationId xmlns:p14="http://schemas.microsoft.com/office/powerpoint/2010/main" val="63481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63" name="Picture 7" descr="http://t2.gstatic.com/images?q=tbn:ANd9GcQ8qxt5RzM1aQ-pk_tE25WvrN75Bgf2WyORv6WcfVb1mrZcUdsM8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3386" y="914400"/>
            <a:ext cx="3405814" cy="67441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a:xfrm>
            <a:off x="304800" y="457200"/>
            <a:ext cx="8458200" cy="1143000"/>
          </a:xfrm>
        </p:spPr>
        <p:txBody>
          <a:bodyPr/>
          <a:lstStyle/>
          <a:p>
            <a:r>
              <a:rPr lang="en-US" sz="2400" dirty="0" smtClean="0"/>
              <a:t>Corp License 339958 – Simulink Based Products</a:t>
            </a:r>
            <a:endParaRPr lang="en-US" sz="2400" dirty="0"/>
          </a:p>
        </p:txBody>
      </p:sp>
      <p:pic>
        <p:nvPicPr>
          <p:cNvPr id="3073"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0" y="998030"/>
            <a:ext cx="4248150"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1599099"/>
            <a:ext cx="4248150"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4865370" y="6019800"/>
            <a:ext cx="3973830" cy="707886"/>
          </a:xfrm>
          <a:prstGeom prst="rect">
            <a:avLst/>
          </a:prstGeom>
          <a:noFill/>
          <a:ln w="57150">
            <a:solidFill>
              <a:schemeClr val="accent2">
                <a:lumMod val="60000"/>
                <a:lumOff val="40000"/>
              </a:schemeClr>
            </a:solidFill>
          </a:ln>
        </p:spPr>
        <p:txBody>
          <a:bodyPr wrap="square" rtlCol="0">
            <a:spAutoFit/>
          </a:bodyPr>
          <a:lstStyle/>
          <a:p>
            <a:r>
              <a:rPr lang="en-US" sz="2000" b="1" dirty="0" smtClean="0">
                <a:latin typeface="Courier New" pitchFamily="49" charset="0"/>
                <a:cs typeface="Courier New" pitchFamily="49" charset="0"/>
              </a:rPr>
              <a:t>To see your license #, type “</a:t>
            </a:r>
            <a:r>
              <a:rPr lang="en-US" sz="2000" b="1" dirty="0" err="1" smtClean="0">
                <a:latin typeface="Courier New" pitchFamily="49" charset="0"/>
                <a:cs typeface="Courier New" pitchFamily="49" charset="0"/>
              </a:rPr>
              <a:t>ver</a:t>
            </a:r>
            <a:r>
              <a:rPr lang="en-US" sz="2000" b="1" dirty="0" smtClean="0">
                <a:latin typeface="Courier New" pitchFamily="49" charset="0"/>
                <a:cs typeface="Courier New" pitchFamily="49" charset="0"/>
              </a:rPr>
              <a:t>” in MATLAB</a:t>
            </a:r>
            <a:endParaRPr lang="en-US" sz="2000" b="1" dirty="0">
              <a:latin typeface="Courier New" pitchFamily="49" charset="0"/>
              <a:cs typeface="Courier New" pitchFamily="49" charset="0"/>
            </a:endParaRPr>
          </a:p>
        </p:txBody>
      </p:sp>
      <p:sp>
        <p:nvSpPr>
          <p:cNvPr id="7" name="TextBox 6"/>
          <p:cNvSpPr txBox="1"/>
          <p:nvPr/>
        </p:nvSpPr>
        <p:spPr>
          <a:xfrm>
            <a:off x="310662" y="2590800"/>
            <a:ext cx="4419600" cy="1559474"/>
          </a:xfrm>
          <a:prstGeom prst="rect">
            <a:avLst/>
          </a:prstGeom>
          <a:noFill/>
          <a:ln w="57150">
            <a:solidFill>
              <a:schemeClr val="accent2">
                <a:lumMod val="60000"/>
                <a:lumOff val="40000"/>
              </a:schemeClr>
            </a:solidFill>
          </a:ln>
        </p:spPr>
        <p:txBody>
          <a:bodyPr wrap="square" rtlCol="0">
            <a:spAutoFit/>
          </a:bodyPr>
          <a:lstStyle/>
          <a:p>
            <a:endParaRPr lang="en-US" sz="1200" b="1" dirty="0">
              <a:latin typeface="Courier New" pitchFamily="49" charset="0"/>
              <a:cs typeface="Courier New" pitchFamily="49" charset="0"/>
            </a:endParaRPr>
          </a:p>
        </p:txBody>
      </p:sp>
    </p:spTree>
    <p:extLst>
      <p:ext uri="{BB962C8B-B14F-4D97-AF65-F5344CB8AC3E}">
        <p14:creationId xmlns:p14="http://schemas.microsoft.com/office/powerpoint/2010/main" val="105179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MATLAB – Home Use</a:t>
            </a:r>
            <a:endParaRPr lang="en-US" dirty="0"/>
          </a:p>
        </p:txBody>
      </p:sp>
      <p:sp>
        <p:nvSpPr>
          <p:cNvPr id="3" name="Content Placeholder 2"/>
          <p:cNvSpPr>
            <a:spLocks noGrp="1"/>
          </p:cNvSpPr>
          <p:nvPr>
            <p:ph idx="1"/>
          </p:nvPr>
        </p:nvSpPr>
        <p:spPr>
          <a:xfrm>
            <a:off x="457200" y="914400"/>
            <a:ext cx="7924800" cy="533400"/>
          </a:xfrm>
        </p:spPr>
        <p:txBody>
          <a:bodyPr/>
          <a:lstStyle/>
          <a:p>
            <a:pPr marL="0" indent="0">
              <a:buNone/>
            </a:pPr>
            <a:r>
              <a:rPr lang="en-US" u="sng" dirty="0" smtClean="0">
                <a:hlinkClick r:id="rId2"/>
              </a:rPr>
              <a:t>www.mathworks.com/products/matlab-home</a:t>
            </a:r>
            <a:r>
              <a:rPr lang="en-US" u="sng" dirty="0">
                <a:hlinkClick r:id="rId2"/>
              </a:rPr>
              <a:t>/</a:t>
            </a:r>
            <a:endParaRPr lang="en-US" dirty="0"/>
          </a:p>
          <a:p>
            <a:pPr marL="0" indent="0">
              <a:buNone/>
            </a:pPr>
            <a:endParaRPr lang="en-US" dirty="0"/>
          </a:p>
        </p:txBody>
      </p:sp>
      <p:pic>
        <p:nvPicPr>
          <p:cNvPr id="6" name="Picture 5"/>
          <p:cNvPicPr>
            <a:picLocks noChangeAspect="1"/>
          </p:cNvPicPr>
          <p:nvPr/>
        </p:nvPicPr>
        <p:blipFill>
          <a:blip r:embed="rId3"/>
          <a:stretch>
            <a:fillRect/>
          </a:stretch>
        </p:blipFill>
        <p:spPr>
          <a:xfrm>
            <a:off x="19458" y="1905000"/>
            <a:ext cx="9048342" cy="4961085"/>
          </a:xfrm>
          <a:prstGeom prst="rect">
            <a:avLst/>
          </a:prstGeom>
        </p:spPr>
      </p:pic>
    </p:spTree>
    <p:extLst>
      <p:ext uri="{BB962C8B-B14F-4D97-AF65-F5344CB8AC3E}">
        <p14:creationId xmlns:p14="http://schemas.microsoft.com/office/powerpoint/2010/main" val="41242157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Messages</a:t>
            </a:r>
            <a:endParaRPr lang="en-US" dirty="0"/>
          </a:p>
        </p:txBody>
      </p:sp>
      <p:sp>
        <p:nvSpPr>
          <p:cNvPr id="3" name="Content Placeholder 2"/>
          <p:cNvSpPr>
            <a:spLocks noGrp="1"/>
          </p:cNvSpPr>
          <p:nvPr>
            <p:ph idx="1"/>
          </p:nvPr>
        </p:nvSpPr>
        <p:spPr/>
        <p:txBody>
          <a:bodyPr/>
          <a:lstStyle/>
          <a:p>
            <a:r>
              <a:rPr lang="en-US" dirty="0" smtClean="0"/>
              <a:t>Design and Analyze Electrical and Power Systems</a:t>
            </a:r>
          </a:p>
          <a:p>
            <a:r>
              <a:rPr lang="en-US" dirty="0" smtClean="0"/>
              <a:t>Develop and Implement Logic and Controls</a:t>
            </a:r>
          </a:p>
          <a:p>
            <a:r>
              <a:rPr lang="en-US" dirty="0" smtClean="0"/>
              <a:t>Perform Verification and Validation</a:t>
            </a:r>
          </a:p>
          <a:p>
            <a:endParaRPr lang="en-US" dirty="0" smtClean="0"/>
          </a:p>
          <a:p>
            <a:endParaRPr lang="en-US" dirty="0"/>
          </a:p>
        </p:txBody>
      </p:sp>
    </p:spTree>
    <p:extLst>
      <p:ext uri="{BB962C8B-B14F-4D97-AF65-F5344CB8AC3E}">
        <p14:creationId xmlns:p14="http://schemas.microsoft.com/office/powerpoint/2010/main" val="3371180782"/>
      </p:ext>
    </p:extLst>
  </p:cSld>
  <p:clrMapOvr>
    <a:masterClrMapping/>
  </p:clrMapOvr>
  <p:timing>
    <p:tnLst>
      <p:par>
        <p:cTn id="1" dur="indefinite" restart="never" nodeType="tmRoot"/>
      </p:par>
    </p:tnLst>
  </p:timing>
</p:sld>
</file>

<file path=ppt/theme/theme1.xml><?xml version="1.0" encoding="utf-8"?>
<a:theme xmlns:a="http://schemas.openxmlformats.org/drawingml/2006/main" name="MW_Public">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TMW_Public">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3.xml><?xml version="1.0" encoding="utf-8"?>
<a:theme xmlns:a="http://schemas.openxmlformats.org/drawingml/2006/main" name="Cochlear">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4.xml><?xml version="1.0" encoding="utf-8"?>
<a:theme xmlns:a="http://schemas.openxmlformats.org/drawingml/2006/main" name="1_Cochlear">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5.xml><?xml version="1.0" encoding="utf-8"?>
<a:theme xmlns:a="http://schemas.openxmlformats.org/drawingml/2006/main" name="2_Cochlear">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6.xml><?xml version="1.0" encoding="utf-8"?>
<a:theme xmlns:a="http://schemas.openxmlformats.org/drawingml/2006/main" name="1_TMW_Public">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7.xml><?xml version="1.0" encoding="utf-8"?>
<a:theme xmlns:a="http://schemas.openxmlformats.org/drawingml/2006/main" name="3_Cochlear">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813</TotalTime>
  <Words>3835</Words>
  <Application>Microsoft Office PowerPoint</Application>
  <PresentationFormat>On-screen Show (4:3)</PresentationFormat>
  <Paragraphs>559</Paragraphs>
  <Slides>36</Slides>
  <Notes>15</Notes>
  <HiddenSlides>7</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36</vt:i4>
      </vt:variant>
    </vt:vector>
  </HeadingPairs>
  <TitlesOfParts>
    <vt:vector size="54" baseType="lpstr">
      <vt:lpstr>Arial Unicode MS</vt:lpstr>
      <vt:lpstr>ＭＳ Ｐゴシック</vt:lpstr>
      <vt:lpstr>Arial</vt:lpstr>
      <vt:lpstr>Calibri</vt:lpstr>
      <vt:lpstr>Cambria Math</vt:lpstr>
      <vt:lpstr>Courier New</vt:lpstr>
      <vt:lpstr>Freestyle Script</vt:lpstr>
      <vt:lpstr>Times</vt:lpstr>
      <vt:lpstr>Times New Roman</vt:lpstr>
      <vt:lpstr>Verdana</vt:lpstr>
      <vt:lpstr>Wingdings</vt:lpstr>
      <vt:lpstr>MW_Public</vt:lpstr>
      <vt:lpstr>TMW_Public</vt:lpstr>
      <vt:lpstr>Cochlear</vt:lpstr>
      <vt:lpstr>1_Cochlear</vt:lpstr>
      <vt:lpstr>2_Cochlear</vt:lpstr>
      <vt:lpstr>1_TMW_Public</vt:lpstr>
      <vt:lpstr>3_Cochlear</vt:lpstr>
      <vt:lpstr>Physical Modeling:  Aircraft Electrical System / Power Network</vt:lpstr>
      <vt:lpstr>Lunch &amp; Learn:  Modeling Aircraft Systems</vt:lpstr>
      <vt:lpstr>From MathWorks</vt:lpstr>
      <vt:lpstr>PowerPoint Presentation</vt:lpstr>
      <vt:lpstr>MathWorks Product Overview</vt:lpstr>
      <vt:lpstr>Corp License 339958 – MATLAB Based Products</vt:lpstr>
      <vt:lpstr>Corp License 339958 – Simulink Based Products</vt:lpstr>
      <vt:lpstr>MATLAB – Home Use</vt:lpstr>
      <vt:lpstr>Key Messages</vt:lpstr>
      <vt:lpstr>PowerPoint Presentation</vt:lpstr>
      <vt:lpstr>PowerPoint Presentation</vt:lpstr>
      <vt:lpstr>PowerPoint Presentation</vt:lpstr>
      <vt:lpstr>PowerPoint Presentation</vt:lpstr>
      <vt:lpstr>What is the Most Expensive Project Stage to Find Errors In?</vt:lpstr>
      <vt:lpstr>System Engineering Return On Investment</vt:lpstr>
      <vt:lpstr>Traditional Development Process </vt:lpstr>
      <vt:lpstr>Systems Engineering Categories</vt:lpstr>
      <vt:lpstr>Systems Engineering and MBD</vt:lpstr>
      <vt:lpstr>Model-Based Design</vt:lpstr>
      <vt:lpstr>Model-Based Design System and Component Level Design</vt:lpstr>
      <vt:lpstr>PowerPoint Presentation</vt:lpstr>
      <vt:lpstr>Aircraft Power Network </vt:lpstr>
      <vt:lpstr>Physical Modeling</vt:lpstr>
      <vt:lpstr>Modeling Electronics and Power Systems</vt:lpstr>
      <vt:lpstr>SimElectronics or SimPowerSystems?</vt:lpstr>
      <vt:lpstr>SimElectronics or SimPowerSystems?</vt:lpstr>
      <vt:lpstr>Logic and Controls</vt:lpstr>
      <vt:lpstr>Verification and Validation</vt:lpstr>
      <vt:lpstr>Verification and Validation</vt:lpstr>
      <vt:lpstr>Summary</vt:lpstr>
      <vt:lpstr>Additional Resources</vt:lpstr>
      <vt:lpstr>Support</vt:lpstr>
      <vt:lpstr>Thank You for Attending Today!</vt:lpstr>
      <vt:lpstr>Contact Us</vt:lpstr>
      <vt:lpstr>Backup</vt:lpstr>
      <vt:lpstr>MathWorks Product Overview</vt:lpstr>
    </vt:vector>
  </TitlesOfParts>
  <Company>MyCompany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Systems / Power Electronics for Crane Aerospace</dc:title>
  <dc:creator>David Meissner</dc:creator>
  <cp:keywords>Version 14.0</cp:keywords>
  <cp:lastModifiedBy>David Meissner</cp:lastModifiedBy>
  <cp:revision>33</cp:revision>
  <dcterms:created xsi:type="dcterms:W3CDTF">2014-09-25T23:42:36Z</dcterms:created>
  <dcterms:modified xsi:type="dcterms:W3CDTF">2015-06-17T17:08:43Z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ies>
</file>